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4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5" r:id="rId10"/>
    <p:sldId id="266" r:id="rId11"/>
    <p:sldId id="267" r:id="rId12"/>
    <p:sldId id="269" r:id="rId13"/>
    <p:sldId id="271" r:id="rId14"/>
    <p:sldId id="272" r:id="rId15"/>
    <p:sldId id="273" r:id="rId16"/>
    <p:sldId id="270" r:id="rId17"/>
    <p:sldId id="274" r:id="rId18"/>
    <p:sldId id="275" r:id="rId19"/>
    <p:sldId id="276" r:id="rId20"/>
    <p:sldId id="277" r:id="rId21"/>
    <p:sldId id="278" r:id="rId22"/>
    <p:sldId id="279" r:id="rId23"/>
    <p:sldId id="302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300" r:id="rId41"/>
    <p:sldId id="297" r:id="rId42"/>
    <p:sldId id="298" r:id="rId43"/>
    <p:sldId id="299" r:id="rId44"/>
    <p:sldId id="301" r:id="rId45"/>
    <p:sldId id="303" r:id="rId46"/>
    <p:sldId id="313" r:id="rId47"/>
    <p:sldId id="307" r:id="rId48"/>
    <p:sldId id="308" r:id="rId49"/>
    <p:sldId id="309" r:id="rId50"/>
    <p:sldId id="310" r:id="rId51"/>
    <p:sldId id="314" r:id="rId52"/>
    <p:sldId id="315" r:id="rId53"/>
    <p:sldId id="316" r:id="rId54"/>
    <p:sldId id="326" r:id="rId55"/>
    <p:sldId id="317" r:id="rId56"/>
    <p:sldId id="327" r:id="rId57"/>
    <p:sldId id="318" r:id="rId58"/>
    <p:sldId id="319" r:id="rId59"/>
    <p:sldId id="328" r:id="rId60"/>
    <p:sldId id="320" r:id="rId61"/>
    <p:sldId id="329" r:id="rId62"/>
    <p:sldId id="322" r:id="rId63"/>
    <p:sldId id="323" r:id="rId64"/>
    <p:sldId id="324" r:id="rId65"/>
    <p:sldId id="325" r:id="rId66"/>
    <p:sldId id="331" r:id="rId67"/>
    <p:sldId id="332" r:id="rId68"/>
    <p:sldId id="333" r:id="rId69"/>
    <p:sldId id="334" r:id="rId70"/>
    <p:sldId id="337" r:id="rId71"/>
    <p:sldId id="336" r:id="rId72"/>
    <p:sldId id="335" r:id="rId73"/>
    <p:sldId id="338" r:id="rId74"/>
    <p:sldId id="341" r:id="rId75"/>
    <p:sldId id="339" r:id="rId76"/>
    <p:sldId id="340" r:id="rId77"/>
    <p:sldId id="343" r:id="rId78"/>
    <p:sldId id="342" r:id="rId79"/>
    <p:sldId id="344" r:id="rId80"/>
    <p:sldId id="345" r:id="rId81"/>
    <p:sldId id="346" r:id="rId82"/>
    <p:sldId id="347" r:id="rId83"/>
    <p:sldId id="349" r:id="rId84"/>
    <p:sldId id="352" r:id="rId85"/>
    <p:sldId id="350" r:id="rId86"/>
    <p:sldId id="351" r:id="rId87"/>
    <p:sldId id="353" r:id="rId88"/>
    <p:sldId id="355" r:id="rId89"/>
    <p:sldId id="356" r:id="rId90"/>
    <p:sldId id="357" r:id="rId91"/>
    <p:sldId id="358" r:id="rId92"/>
    <p:sldId id="359" r:id="rId93"/>
    <p:sldId id="360" r:id="rId94"/>
    <p:sldId id="354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71" r:id="rId106"/>
    <p:sldId id="372" r:id="rId107"/>
    <p:sldId id="374" r:id="rId108"/>
    <p:sldId id="373" r:id="rId109"/>
    <p:sldId id="375" r:id="rId110"/>
    <p:sldId id="376" r:id="rId111"/>
    <p:sldId id="378" r:id="rId112"/>
    <p:sldId id="379" r:id="rId113"/>
    <p:sldId id="380" r:id="rId114"/>
    <p:sldId id="381" r:id="rId115"/>
    <p:sldId id="386" r:id="rId116"/>
    <p:sldId id="388" r:id="rId117"/>
    <p:sldId id="389" r:id="rId118"/>
    <p:sldId id="390" r:id="rId119"/>
    <p:sldId id="392" r:id="rId120"/>
    <p:sldId id="393" r:id="rId121"/>
    <p:sldId id="394" r:id="rId122"/>
    <p:sldId id="403" r:id="rId1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1C9E"/>
    <a:srgbClr val="283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69" autoAdjust="0"/>
  </p:normalViewPr>
  <p:slideViewPr>
    <p:cSldViewPr>
      <p:cViewPr varScale="1">
        <p:scale>
          <a:sx n="104" d="100"/>
          <a:sy n="104" d="100"/>
        </p:scale>
        <p:origin x="182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E4504-25EE-47D1-AF3D-5811811C1631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1EDF4-5189-45ED-8002-2BFC76822B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4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1EDF4-5189-45ED-8002-2BFC76822BD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69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1EDF4-5189-45ED-8002-2BFC76822BD1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0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8FAEF4-8488-4F2E-B72C-D003B6FC0F9F}" type="datetimeFigureOut">
              <a:rPr lang="ru-RU" smtClean="0"/>
              <a:pPr/>
              <a:t>05.10.2021</a:t>
            </a:fld>
            <a:endParaRPr lang="ru-RU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кут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кут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кут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кут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 сполучна ліні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 сполучна ліні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 сполучна ліні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 сполучна ліні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 сполучна ліні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кут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5424CF1-84BF-45CA-99F2-1AFBE65B04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FAEF4-8488-4F2E-B72C-D003B6FC0F9F}" type="datetimeFigureOut">
              <a:rPr lang="ru-RU" smtClean="0"/>
              <a:pPr/>
              <a:t>05.10.2021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4CF1-84BF-45CA-99F2-1AFBE65B04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FAEF4-8488-4F2E-B72C-D003B6FC0F9F}" type="datetimeFigureOut">
              <a:rPr lang="ru-RU" smtClean="0"/>
              <a:pPr/>
              <a:t>05.10.2021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4CF1-84BF-45CA-99F2-1AFBE65B04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8FAEF4-8488-4F2E-B72C-D003B6FC0F9F}" type="datetimeFigureOut">
              <a:rPr lang="ru-RU" smtClean="0"/>
              <a:pPr/>
              <a:t>05.10.2021</a:t>
            </a:fld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5424CF1-84BF-45CA-99F2-1AFBE65B0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8FAEF4-8488-4F2E-B72C-D003B6FC0F9F}" type="datetimeFigureOut">
              <a:rPr lang="ru-RU" smtClean="0"/>
              <a:pPr/>
              <a:t>05.10.2021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кут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кут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кут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кут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 сполучна ліні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 сполучна ліні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 сполучна ліні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 сполучна ліні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 сполучна ліні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кут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 сполучна ліні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5424CF1-84BF-45CA-99F2-1AFBE65B04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FAEF4-8488-4F2E-B72C-D003B6FC0F9F}" type="datetimeFigureOut">
              <a:rPr lang="ru-RU" smtClean="0"/>
              <a:pPr/>
              <a:t>05.10.2021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4CF1-84BF-45CA-99F2-1AFBE65B0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Місце для вмісту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1" name="Місце для вмісту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FAEF4-8488-4F2E-B72C-D003B6FC0F9F}" type="datetimeFigureOut">
              <a:rPr lang="ru-RU" smtClean="0"/>
              <a:pPr/>
              <a:t>05.10.2021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4CF1-84BF-45CA-99F2-1AFBE65B0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Місце для вмісту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2" name="Місце для тексту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4" name="Місце для тексту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6" name="Місце для дати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8FAEF4-8488-4F2E-B72C-D003B6FC0F9F}" type="datetimeFigureOut">
              <a:rPr lang="ru-RU" smtClean="0"/>
              <a:pPr/>
              <a:t>05.10.2021</a:t>
            </a:fld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5424CF1-84BF-45CA-99F2-1AFBE65B0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FAEF4-8488-4F2E-B72C-D003B6FC0F9F}" type="datetimeFigureOut">
              <a:rPr lang="ru-RU" smtClean="0"/>
              <a:pPr/>
              <a:t>05.10.2021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4CF1-84BF-45CA-99F2-1AFBE65B04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 сполучна ліні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кут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 сполучна ліні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Місце для вмісту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1" name="Місце для дати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8FAEF4-8488-4F2E-B72C-D003B6FC0F9F}" type="datetimeFigureOut">
              <a:rPr lang="ru-RU" smtClean="0"/>
              <a:pPr/>
              <a:t>05.10.2021</a:t>
            </a:fld>
            <a:endParaRPr lang="ru-RU"/>
          </a:p>
        </p:txBody>
      </p:sp>
      <p:sp>
        <p:nvSpPr>
          <p:cNvPr id="22" name="Місце для номера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5424CF1-84BF-45CA-99F2-1AFBE65B0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Місце для нижнього колонтитула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0" name="Пряма сполучна ліні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кут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 сполучна ліні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 сполучна ліні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 сполучна ліні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Місце для дати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8FAEF4-8488-4F2E-B72C-D003B6FC0F9F}" type="datetimeFigureOut">
              <a:rPr lang="ru-RU" smtClean="0"/>
              <a:pPr/>
              <a:t>05.10.2021</a:t>
            </a:fld>
            <a:endParaRPr lang="ru-RU"/>
          </a:p>
        </p:txBody>
      </p:sp>
      <p:sp>
        <p:nvSpPr>
          <p:cNvPr id="18" name="Місце для номера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5424CF1-84BF-45CA-99F2-1AFBE65B04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 сполучна ліні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8FAEF4-8488-4F2E-B72C-D003B6FC0F9F}" type="datetimeFigureOut">
              <a:rPr lang="ru-RU" smtClean="0"/>
              <a:pPr/>
              <a:t>05.10.2021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кут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 сполучна ліні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5424CF1-84BF-45CA-99F2-1AFBE65B04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https://zakon.rada.gov.ua/laws/show/1105-14#n8" TargetMode="External"/><Relationship Id="rId4" Type="http://schemas.openxmlformats.org/officeDocument/2006/relationships/hyperlink" Target="https://zakon.rada.gov.ua/laws/show/2694-12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7%D0%B0%D1%81_%D0%B2%D1%96%D0%B4%D0%BF%D0%BE%D1%87%D0%B8%D0%BD%D0%BA%D1%83" TargetMode="External"/><Relationship Id="rId13" Type="http://schemas.openxmlformats.org/officeDocument/2006/relationships/hyperlink" Target="https://uk.wikipedia.org/wiki/%D0%93%D0%B5%D0%BD%D0%B5%D1%80%D0%B0%D0%BB%D1%8C%D0%BD%D0%B0_%D0%BF%D1%80%D0%BE%D0%BA%D1%83%D1%80%D0%B0%D1%82%D1%83%D1%80%D0%B0_%D0%A3%D0%BA%D1%80%D0%B0%D1%97%D0%BD%D0%B8" TargetMode="External"/><Relationship Id="rId3" Type="http://schemas.openxmlformats.org/officeDocument/2006/relationships/hyperlink" Target="https://uk.wikipedia.org/wiki/%D0%97%D0%B4%D0%BE%D1%80%D0%BE%D0%B2'%D1%8F" TargetMode="External"/><Relationship Id="rId7" Type="http://schemas.openxmlformats.org/officeDocument/2006/relationships/hyperlink" Target="https://uk.wikipedia.org/wiki/%D0%A0%D0%BE%D0%B1%D0%BE%D1%87%D0%B8%D0%B9_%D1%87%D0%B0%D1%81" TargetMode="External"/><Relationship Id="rId12" Type="http://schemas.openxmlformats.org/officeDocument/2006/relationships/hyperlink" Target="https://uk.wikipedia.org/wiki/%D0%97%D0%B0%D1%81%D0%BE%D0%B1%D0%B8_%D0%B3%D1%96%D0%B3%D1%96%D1%94%D0%BD%D0%B8" TargetMode="External"/><Relationship Id="rId2" Type="http://schemas.openxmlformats.org/officeDocument/2006/relationships/hyperlink" Target="https://uk.wikipedia.org/wiki/%D0%96%D0%B8%D1%82%D1%82%D1%8F" TargetMode="External"/><Relationship Id="rId16" Type="http://schemas.openxmlformats.org/officeDocument/2006/relationships/hyperlink" Target="https://uk.wikipedia.org/wiki/%D0%94%D0%B5%D1%80%D0%B6%D0%B3%D1%96%D1%80%D1%82%D0%B5%D1%85%D0%BD%D0%B0%D0%B3%D0%BB%D1%8F%D0%B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F%D1%80%D0%B0%D1%86%D1%8F" TargetMode="External"/><Relationship Id="rId11" Type="http://schemas.openxmlformats.org/officeDocument/2006/relationships/hyperlink" Target="https://uk.wikipedia.org/wiki/%D0%9C%D0%BE%D0%BB%D0%BE%D0%B4%D1%8C" TargetMode="External"/><Relationship Id="rId5" Type="http://schemas.openxmlformats.org/officeDocument/2006/relationships/hyperlink" Target="https://uk.wikipedia.org/wiki/%D0%9B%D1%8E%D0%B4%D0%B8%D0%BD%D0%B0_%D1%80%D0%BE%D0%B7%D1%83%D0%BC%D0%BD%D0%B0" TargetMode="External"/><Relationship Id="rId15" Type="http://schemas.openxmlformats.org/officeDocument/2006/relationships/hyperlink" Target="https://uk.wikipedia.org/wiki/%D0%94%D0%B5%D1%80%D0%B6%D0%B0%D0%B2%D0%B0" TargetMode="External"/><Relationship Id="rId10" Type="http://schemas.openxmlformats.org/officeDocument/2006/relationships/hyperlink" Target="https://uk.wikipedia.org/wiki/%D0%96%D1%96%D0%BD%D0%BA%D0%B0" TargetMode="External"/><Relationship Id="rId4" Type="http://schemas.openxmlformats.org/officeDocument/2006/relationships/hyperlink" Target="https://uk.wikipedia.org/wiki/%D0%9F%D1%80%D0%B0%D1%86%D0%B5%D0%B7%D0%B4%D0%B0%D1%82%D0%BD%D1%96%D1%81%D1%82%D1%8C_%D0%BB%D1%8E%D0%B4%D0%B8%D0%BD%D0%B8" TargetMode="External"/><Relationship Id="rId9" Type="http://schemas.openxmlformats.org/officeDocument/2006/relationships/hyperlink" Target="https://uk.wikipedia.org/wiki/%D0%97%D0%B2%D1%96%D0%BB%D1%8C%D0%BD%D0%B5%D0%BD%D0%BD%D1%8F" TargetMode="External"/><Relationship Id="rId14" Type="http://schemas.openxmlformats.org/officeDocument/2006/relationships/hyperlink" Target="https://uk.wikipedia.org/wiki/%D0%9F%D1%80%D0%BE%D1%84%D0%B5%D1%81%D1%96%D0%B9%D0%BD%D1%96_%D1%81%D0%BF%D1%96%D0%BB%D0%BA%D0%B8_%D0%B2_%D0%A3%D0%BA%D1%80%D0%B0%D1%97%D0%BD%D1%96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3%D0%B0%D0%B7" TargetMode="External"/><Relationship Id="rId3" Type="http://schemas.openxmlformats.org/officeDocument/2006/relationships/hyperlink" Target="https://uk.wikipedia.org/wiki/%D0%95%D0%BB%D0%B5%D0%BA%D1%82%D1%80%D0%BE%D0%BD" TargetMode="External"/><Relationship Id="rId7" Type="http://schemas.openxmlformats.org/officeDocument/2006/relationships/hyperlink" Target="https://uk.wikipedia.org/wiki/%D0%86%D0%BE%D0%BD" TargetMode="External"/><Relationship Id="rId2" Type="http://schemas.openxmlformats.org/officeDocument/2006/relationships/hyperlink" Target="https://uk.wikipedia.org/wiki/%D0%9C%D0%B5%D1%82%D0%B0%D0%BB%D0%B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95%D0%BB%D0%B5%D0%BA%D1%82%D1%80%D0%BE%D0%BB%D1%96%D1%82%D0%B8" TargetMode="External"/><Relationship Id="rId11" Type="http://schemas.openxmlformats.org/officeDocument/2006/relationships/hyperlink" Target="https://uk.wikipedia.org/wiki/%D0%93%D0%B5%D1%80%D1%86" TargetMode="External"/><Relationship Id="rId5" Type="http://schemas.openxmlformats.org/officeDocument/2006/relationships/hyperlink" Target="https://uk.wikipedia.org/wiki/%D0%94%D1%96%D1%80%D0%BA%D0%B0_(%D0%BA%D0%B2%D0%B0%D0%B7%D1%96%D1%87%D0%B0%D1%81%D1%82%D0%B8%D0%BD%D0%BA%D0%B0)" TargetMode="External"/><Relationship Id="rId10" Type="http://schemas.openxmlformats.org/officeDocument/2006/relationships/hyperlink" Target="https://uk.wikipedia.org/wiki/%D0%A7%D0%B0%D1%81%D1%82%D0%BE%D1%82%D0%B0" TargetMode="External"/><Relationship Id="rId4" Type="http://schemas.openxmlformats.org/officeDocument/2006/relationships/hyperlink" Target="https://uk.wikipedia.org/wiki/%D0%9D%D0%B0%D0%BF%D1%96%D0%B2%D0%BF%D1%80%D0%BE%D0%B2%D1%96%D0%B4%D0%BD%D0%B8%D0%BA" TargetMode="External"/><Relationship Id="rId9" Type="http://schemas.openxmlformats.org/officeDocument/2006/relationships/hyperlink" Target="https://uk.wikipedia.org/wiki/%D0%9F%D0%B5%D1%80%D1%96%D0%BE%D0%B4_%D0%BA%D0%BE%D0%BB%D0%B8%D0%B2%D0%B0%D0%BD%D1%8C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/index.php?title=%D0%92%D0%B8%D0%BF%D1%80%D0%BE%D0%BC%D1%96%D0%BD%D1%8E%D0%B2%D0%B0%D0%BD%D0%BD%D1%8F_%D0%A1%D0%BE%D0%BD%D1%86%D1%8F&amp;action=edit&amp;redlink=1" TargetMode="External"/><Relationship Id="rId13" Type="http://schemas.openxmlformats.org/officeDocument/2006/relationships/hyperlink" Target="https://uk.wikipedia.org/wiki/%D0%A0%D0%B0%D0%BD%D0%BE%D0%BA" TargetMode="External"/><Relationship Id="rId18" Type="http://schemas.openxmlformats.org/officeDocument/2006/relationships/hyperlink" Target="https://uk.wikipedia.org/wiki/%D0%9F%D0%BE%D0%BB%D1%8F%D1%80%D0%BD%D0%B5_%D1%81%D1%8F%D0%B9%D0%B2%D0%BE" TargetMode="External"/><Relationship Id="rId3" Type="http://schemas.openxmlformats.org/officeDocument/2006/relationships/hyperlink" Target="https://uk.wikipedia.org/wiki/%D0%86%D0%BE%D0%BD" TargetMode="External"/><Relationship Id="rId7" Type="http://schemas.openxmlformats.org/officeDocument/2006/relationships/hyperlink" Target="https://uk.wikipedia.org/wiki/%D0%A3%D0%BB%D1%8C%D1%82%D1%80%D0%B0%D1%84%D1%96%D0%BE%D0%BB%D0%B5%D1%82%D0%BE%D0%B2%D0%B5_%D0%B2%D0%B8%D0%BF%D1%80%D0%BE%D0%BC%D1%96%D0%BD%D1%8E%D0%B2%D0%B0%D0%BD%D0%BD%D1%8F" TargetMode="External"/><Relationship Id="rId12" Type="http://schemas.openxmlformats.org/officeDocument/2006/relationships/hyperlink" Target="https://uk.wikipedia.org/wiki/%D0%94%D0%BE%D0%B1%D0%B0" TargetMode="External"/><Relationship Id="rId17" Type="http://schemas.openxmlformats.org/officeDocument/2006/relationships/hyperlink" Target="https://uk.wikipedia.org/wiki/%D0%86%D1%81%D0%BA%D1%80%D0%BE%D0%B2%D0%B8%D0%B9_%D1%80%D0%BE%D0%B7%D1%80%D1%8F%D0%B4" TargetMode="External"/><Relationship Id="rId2" Type="http://schemas.openxmlformats.org/officeDocument/2006/relationships/hyperlink" Target="https://uk.wikipedia.org/wiki/%D0%95%D0%BB%D0%B5%D0%BA%D1%82%D1%80%D0%BE%D0%BF%D1%80%D0%BE%D0%B2%D1%96%D0%B4%D0%BD%D1%96%D1%81%D1%82%D1%8C" TargetMode="External"/><Relationship Id="rId16" Type="http://schemas.openxmlformats.org/officeDocument/2006/relationships/hyperlink" Target="https://uk.wikipedia.org/wiki/%D0%9F%D0%BE%D0%B3%D0%BE%D0%B4%D0%B0" TargetMode="External"/><Relationship Id="rId20" Type="http://schemas.openxmlformats.org/officeDocument/2006/relationships/hyperlink" Target="https://uk.wikipedia.org/wiki/%D0%9A%D0%BE%D1%80%D0%BE%D0%BD%D0%BD%D0%B8%D0%B9_%D1%80%D0%BE%D0%B7%D1%80%D1%8F%D0%B4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uk.wikipedia.org/w/index.php?title=%D0%97%D0%B5%D0%BC%D0%BD%D1%96_%D0%BF%D0%BE%D1%80%D0%BE%D0%B4%D0%B8&amp;action=edit&amp;redlink=1" TargetMode="External"/><Relationship Id="rId11" Type="http://schemas.openxmlformats.org/officeDocument/2006/relationships/hyperlink" Target="https://uk.wikipedia.org/wiki/%D0%97%D0%B8%D0%BC%D0%B0" TargetMode="External"/><Relationship Id="rId5" Type="http://schemas.openxmlformats.org/officeDocument/2006/relationships/hyperlink" Target="https://uk.wikipedia.org/wiki/%D0%A0%D0%B0%D0%B4%D1%96%D0%BE%D0%B0%D0%BA%D1%82%D0%B8%D0%B2%D0%BD%D0%B5_%D0%B2%D0%B8%D0%BF%D1%80%D0%BE%D0%BC%D1%96%D0%BD%D1%8E%D0%B2%D0%B0%D0%BD%D0%BD%D1%8F" TargetMode="External"/><Relationship Id="rId15" Type="http://schemas.openxmlformats.org/officeDocument/2006/relationships/hyperlink" Target="https://uk.wikipedia.org/wiki/%D0%9D%D0%B0%D0%BF%D1%80%D1%83%D0%B6%D0%B5%D0%BD%D1%96%D1%81%D1%82%D1%8C_%D0%B5%D0%BB%D0%B5%D0%BA%D1%82%D1%80%D0%B8%D1%87%D0%BD%D0%BE%D0%B3%D0%BE_%D0%BF%D0%BE%D0%BB%D1%8F" TargetMode="External"/><Relationship Id="rId10" Type="http://schemas.openxmlformats.org/officeDocument/2006/relationships/hyperlink" Target="https://uk.wikipedia.org/wiki/%D0%9B%D1%96%D1%82%D0%BE" TargetMode="External"/><Relationship Id="rId19" Type="http://schemas.openxmlformats.org/officeDocument/2006/relationships/hyperlink" Target="https://uk.wikipedia.org/wiki/%D0%92%D0%BE%D0%B3%D0%BD%D1%96_%D1%81%D0%B2%D1%8F%D1%82%D0%BE%D0%B3%D0%BE_%D0%95%D0%BB%D1%8C%D0%BC%D0%B0" TargetMode="External"/><Relationship Id="rId4" Type="http://schemas.openxmlformats.org/officeDocument/2006/relationships/hyperlink" Target="https://uk.wikipedia.org/wiki/%D0%9A%D0%BE%D1%81%D0%BC%D1%96%D1%87%D0%BD%D1%96_%D0%BF%D1%80%D0%BE%D0%BC%D0%B5%D0%BD%D1%96" TargetMode="External"/><Relationship Id="rId9" Type="http://schemas.openxmlformats.org/officeDocument/2006/relationships/hyperlink" Target="https://uk.wikipedia.org/wiki/%D0%91%D0%BB%D0%B8%D1%81%D0%BA%D0%B0%D0%B2%D0%BA%D0%B0" TargetMode="External"/><Relationship Id="rId14" Type="http://schemas.openxmlformats.org/officeDocument/2006/relationships/hyperlink" Target="https://uk.wikipedia.org/wiki/%D0%9F%D0%BE%D0%BB%D1%83%D0%B4%D0%B5%D0%BD%D1%8C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0"/>
            <a:ext cx="8496944" cy="1268760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питань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електробезпеки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400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робітників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br>
              <a:rPr lang="ru-RU" sz="2400" i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КНП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«МЛШМД» КМР»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79512" y="1268760"/>
            <a:ext cx="8856984" cy="5472608"/>
          </a:xfrm>
        </p:spPr>
        <p:txBody>
          <a:bodyPr>
            <a:normAutofit/>
          </a:bodyPr>
          <a:lstStyle/>
          <a:p>
            <a:pPr algn="just"/>
            <a:r>
              <a:rPr lang="uk-UA" sz="16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Законодавство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охорону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Основні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Закону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"Про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охорону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праці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"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"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Про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загальнообов’язкове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державне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соціальне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страхування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взаємозв'язок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Законами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Законодавство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працю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  О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рганізація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3. 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Вибухонебезпека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вибухозахист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Пожежна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безпека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  Електробезпека.</a:t>
            </a:r>
          </a:p>
          <a:p>
            <a:pPr algn="just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Гігієна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Медичні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огляди.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Профілактика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професійних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отруєнь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захворювань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7. 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домедичної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потерпілим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нещасного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роботами з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профілактики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ліквідації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наслідків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аварій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Державні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санітарні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правила «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Дезінфекція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передстерелізаційне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очищення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стерилізація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виробів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закладах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'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законодавства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охорону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'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 Про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інфекційних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хвороб».</a:t>
            </a:r>
          </a:p>
          <a:p>
            <a:pPr algn="just"/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01(01) La Primavera - Allegr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41795"/>
      </p:ext>
    </p:extLst>
  </p:cSld>
  <p:clrMapOvr>
    <a:masterClrMapping/>
  </p:clrMapOvr>
  <p:transition spd="med" advTm="164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25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>
    <p:ext uri="{E180D4A7-C9FB-4DFB-919C-405C955672EB}">
      <p14:showEvtLst xmlns:p14="http://schemas.microsoft.com/office/powerpoint/2010/main">
        <p14:playEvt time="11759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4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21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2"/>
    </mc:Choice>
    <mc:Fallback>
      <p:transition spd="slow" advTm="10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634" y="2244953"/>
            <a:ext cx="9144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Найпростіші</a:t>
            </a:r>
            <a:r>
              <a:rPr lang="ru-RU" b="1" dirty="0"/>
              <a:t> </a:t>
            </a:r>
            <a:r>
              <a:rPr lang="ru-RU" b="1" dirty="0" err="1"/>
              <a:t>методи</a:t>
            </a:r>
            <a:r>
              <a:rPr lang="ru-RU" b="1" dirty="0"/>
              <a:t> </a:t>
            </a:r>
            <a:r>
              <a:rPr lang="ru-RU" b="1" dirty="0" err="1"/>
              <a:t>зупинки</a:t>
            </a:r>
            <a:r>
              <a:rPr lang="ru-RU" b="1" dirty="0"/>
              <a:t> </a:t>
            </a:r>
            <a:r>
              <a:rPr lang="ru-RU" b="1" dirty="0" err="1"/>
              <a:t>кровотечі</a:t>
            </a:r>
            <a:endParaRPr lang="ru-RU" b="1" dirty="0"/>
          </a:p>
          <a:p>
            <a:pPr algn="just"/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При «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передній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носовій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кровотечі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для його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зупинки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досить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just"/>
            <a:r>
              <a:rPr lang="ru-RU" sz="1900" dirty="0" err="1" smtClean="0">
                <a:solidFill>
                  <a:schemeClr val="accent6">
                    <a:lumMod val="75000"/>
                  </a:schemeClr>
                </a:solidFill>
              </a:rPr>
              <a:t>придати</a:t>
            </a:r>
            <a:r>
              <a:rPr lang="ru-RU" sz="19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потерпілому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сидяче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положення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або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горизонтальне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з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піднятим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головним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кінцем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ліжка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(голова не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закидається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, тому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іншому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випадку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відбувається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утруднення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венозного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відтоку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із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судинної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мережі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голови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й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шиї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підвищує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регіонарний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кров’яний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тиск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підсилює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кровотечу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крім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того,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створюються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умови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для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заковтування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крові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);</a:t>
            </a:r>
          </a:p>
          <a:p>
            <a:pPr algn="just"/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у половину носа,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кровоточить, ввести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ватну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або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марлеву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кульку, яку 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потрібно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змочити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судинозвужувальним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розчином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якщо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причиною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кровотечі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не служить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підвищення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артеріального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тиску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), 3%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розчином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перекису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водню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або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яким-небудь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іншої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гемостатичним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препаратом;</a:t>
            </a:r>
          </a:p>
          <a:p>
            <a:pPr algn="just"/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притиснути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крило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носа пальцем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зовні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до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носової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перегородки й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утримувати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його протягом 10-15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хвилин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якщо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пацієнт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стані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, то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робить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це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сам);</a:t>
            </a:r>
          </a:p>
          <a:p>
            <a:pPr algn="just"/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накласти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«холод» на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ділянку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перенісся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мокрий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рушник,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гумовий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міхур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з </a:t>
            </a:r>
            <a:r>
              <a:rPr lang="ru-RU" sz="1900" dirty="0" err="1">
                <a:solidFill>
                  <a:schemeClr val="accent6">
                    <a:lumMod val="75000"/>
                  </a:schemeClr>
                </a:solidFill>
              </a:rPr>
              <a:t>льодом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</a:rPr>
              <a:t> і ін.).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662473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28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59"/>
    </mc:Choice>
    <mc:Fallback>
      <p:transition spd="slow" advTm="14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70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0"/>
    </mc:Choice>
    <mc:Fallback>
      <p:transition spd="slow" advTm="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056784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727280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86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67"/>
    </mc:Choice>
    <mc:Fallback>
      <p:transition spd="slow" advTm="16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23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37"/>
    </mc:Choice>
    <mc:Fallback>
      <p:transition spd="slow" advTm="14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216"/>
            <a:ext cx="871296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26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9"/>
    </mc:Choice>
    <mc:Fallback>
      <p:transition spd="slow" advTm="13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64" y="3356992"/>
            <a:ext cx="7200799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64" y="188640"/>
            <a:ext cx="720079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8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0"/>
    </mc:Choice>
    <mc:Fallback>
      <p:transition spd="slow" advTm="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63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0"/>
    </mc:Choice>
    <mc:Fallback>
      <p:transition spd="slow" advTm="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2"/>
            <a:ext cx="4572000" cy="703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75" y="-7982"/>
            <a:ext cx="4755195" cy="703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63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88"/>
    </mc:Choice>
    <mc:Fallback>
      <p:transition spd="slow" advTm="12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136904" cy="321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34710"/>
            <a:ext cx="8136904" cy="362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57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7"/>
    </mc:Choice>
    <mc:Fallback>
      <p:transition spd="slow" advTm="11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17365"/>
            <a:ext cx="46440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73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20"/>
    </mc:Choice>
    <mc:Fallback>
      <p:transition spd="slow" advTm="1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6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1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31"/>
    </mc:Choice>
    <mc:Fallback>
      <p:transition spd="slow" advTm="16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6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0"/>
    </mc:Choice>
    <mc:Fallback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61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9"/>
    </mc:Choice>
    <mc:Fallback>
      <p:transition spd="slow" advTm="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9999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-1"/>
            <a:ext cx="464400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14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76"/>
    </mc:Choice>
    <mc:Fallback>
      <p:transition spd="slow" advTm="27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21260"/>
            <a:ext cx="5292080" cy="686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33"/>
            <a:ext cx="3995935" cy="683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64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56"/>
    </mc:Choice>
    <mc:Fallback>
      <p:transition spd="slow" advTm="16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1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68"/>
    </mc:Choice>
    <mc:Fallback>
      <p:transition spd="slow" advTm="2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403704" cy="13293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УПРАВЛІННЯ РОБОТАМИ З ПРОФІЛАКТИКИ ТА ЛІКВІДАЦІЇ НАСЛІДКІВ АВАРІЙ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" y="1362075"/>
            <a:ext cx="9144000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83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64"/>
    </mc:Choice>
    <mc:Fallback>
      <p:transition spd="slow" advTm="16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6" y="0"/>
            <a:ext cx="4644008" cy="689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689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54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20"/>
    </mc:Choice>
    <mc:Fallback>
      <p:transition spd="slow" advTm="2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0" y="0"/>
            <a:ext cx="911017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90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80"/>
    </mc:Choice>
    <mc:Fallback>
      <p:transition spd="slow" advTm="2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332656"/>
            <a:ext cx="8640960" cy="6525344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екстремальних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ситуація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привернути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місцевих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жителів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вмикають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сирени.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почуєте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відповідний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сигнал,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негайно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увімкнути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гучномовець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радіоприймач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телевізор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слухати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повідомлення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оперативного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чергового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надзвичайних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ситуацій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облдержадміністрації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вчать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черкащан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ОДА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випадок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загрози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надзвичайних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ситуацій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існують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варіанти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повідомлень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які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коригуються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врахуванням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конкретних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подій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Інформація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передається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протягом 5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хвилин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подачі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сигнальних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звуків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(сирен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гудків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Вислухавши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повідомлення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від оперативного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чергового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повинен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виконувати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отримані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вказівки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паніки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повідомленні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зазначають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де та коли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виникла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надзвичайна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ситуація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масштаби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час початку та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тривалість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факторів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яка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територія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(район,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вулиці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будинки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потрапляє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зону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як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діяти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надзвичайній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6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04"/>
    </mc:Choice>
    <mc:Fallback>
      <p:transition spd="slow" advTm="27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51519" y="0"/>
            <a:ext cx="871296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      </a:t>
            </a:r>
            <a:r>
              <a:rPr lang="ru-RU" sz="2000" b="1" dirty="0" err="1" smtClean="0"/>
              <a:t>Якщо</a:t>
            </a:r>
            <a:r>
              <a:rPr lang="ru-RU" sz="2000" b="1" dirty="0" smtClean="0"/>
              <a:t> </a:t>
            </a:r>
            <a:r>
              <a:rPr lang="ru-RU" sz="2000" b="1" dirty="0" err="1"/>
              <a:t>оголошено</a:t>
            </a:r>
            <a:r>
              <a:rPr lang="ru-RU" sz="2000" b="1" dirty="0"/>
              <a:t> </a:t>
            </a:r>
            <a:r>
              <a:rPr lang="ru-RU" sz="2000" b="1" dirty="0" err="1"/>
              <a:t>евакуацію</a:t>
            </a:r>
            <a:r>
              <a:rPr lang="ru-RU" sz="2000" b="1" dirty="0"/>
              <a:t>, </a:t>
            </a:r>
            <a:r>
              <a:rPr lang="ru-RU" sz="2000" b="1" dirty="0" err="1"/>
              <a:t>потрібно</a:t>
            </a:r>
            <a:r>
              <a:rPr lang="ru-RU" sz="2000" b="1" dirty="0"/>
              <a:t>:</a:t>
            </a:r>
          </a:p>
          <a:p>
            <a:pPr algn="just"/>
            <a:r>
              <a:rPr lang="ru-RU" sz="2000" dirty="0" smtClean="0"/>
              <a:t>- </a:t>
            </a:r>
            <a:r>
              <a:rPr lang="ru-RU" sz="2000" dirty="0"/>
              <a:t>перед </a:t>
            </a:r>
            <a:r>
              <a:rPr lang="ru-RU" sz="2000" dirty="0" err="1"/>
              <a:t>тим</a:t>
            </a:r>
            <a:r>
              <a:rPr lang="ru-RU" sz="2000" dirty="0"/>
              <a:t>, як </a:t>
            </a:r>
            <a:r>
              <a:rPr lang="ru-RU" sz="2000" dirty="0" err="1"/>
              <a:t>покинути</a:t>
            </a:r>
            <a:r>
              <a:rPr lang="ru-RU" sz="2000" dirty="0"/>
              <a:t> </a:t>
            </a:r>
            <a:r>
              <a:rPr lang="ru-RU" sz="2000" dirty="0" err="1"/>
              <a:t>житло</a:t>
            </a:r>
            <a:r>
              <a:rPr lang="ru-RU" sz="2000" dirty="0"/>
              <a:t>, </a:t>
            </a:r>
            <a:r>
              <a:rPr lang="ru-RU" sz="2000" dirty="0" err="1"/>
              <a:t>зачинити</a:t>
            </a:r>
            <a:r>
              <a:rPr lang="ru-RU" sz="2000" dirty="0"/>
              <a:t> </a:t>
            </a:r>
            <a:r>
              <a:rPr lang="ru-RU" sz="2000" dirty="0" err="1"/>
              <a:t>вікна</a:t>
            </a:r>
            <a:r>
              <a:rPr lang="ru-RU" sz="2000" dirty="0"/>
              <a:t>, </a:t>
            </a:r>
            <a:r>
              <a:rPr lang="ru-RU" sz="2000" dirty="0" err="1"/>
              <a:t>вимкнути</a:t>
            </a:r>
            <a:r>
              <a:rPr lang="ru-RU" sz="2000" dirty="0"/>
              <a:t> газ, воду і </a:t>
            </a:r>
            <a:r>
              <a:rPr lang="ru-RU" sz="2000" dirty="0" err="1"/>
              <a:t>електрику</a:t>
            </a:r>
            <a:r>
              <a:rPr lang="ru-RU" sz="2000" dirty="0"/>
              <a:t>, </a:t>
            </a:r>
            <a:r>
              <a:rPr lang="ru-RU" sz="2000" dirty="0" err="1"/>
              <a:t>забрати</a:t>
            </a:r>
            <a:r>
              <a:rPr lang="ru-RU" sz="2000" dirty="0"/>
              <a:t> </a:t>
            </a:r>
            <a:r>
              <a:rPr lang="ru-RU" sz="2000" dirty="0" err="1"/>
              <a:t>продукти</a:t>
            </a:r>
            <a:r>
              <a:rPr lang="ru-RU" sz="2000" dirty="0"/>
              <a:t> з холодильника;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взяти</a:t>
            </a:r>
            <a:r>
              <a:rPr lang="ru-RU" sz="2000" dirty="0"/>
              <a:t> з собою </a:t>
            </a:r>
            <a:r>
              <a:rPr lang="ru-RU" sz="2000" dirty="0" err="1"/>
              <a:t>документи</a:t>
            </a:r>
            <a:r>
              <a:rPr lang="ru-RU" sz="2000" dirty="0"/>
              <a:t>: паспорт, </a:t>
            </a:r>
            <a:r>
              <a:rPr lang="ru-RU" sz="2000" dirty="0" err="1"/>
              <a:t>військовий</a:t>
            </a:r>
            <a:r>
              <a:rPr lang="ru-RU" sz="2000" dirty="0"/>
              <a:t> </a:t>
            </a:r>
            <a:r>
              <a:rPr lang="ru-RU" sz="2000" dirty="0" err="1"/>
              <a:t>білет</a:t>
            </a:r>
            <a:r>
              <a:rPr lang="ru-RU" sz="2000" dirty="0"/>
              <a:t>, </a:t>
            </a:r>
            <a:r>
              <a:rPr lang="ru-RU" sz="2000" dirty="0" err="1"/>
              <a:t>документи</a:t>
            </a:r>
            <a:r>
              <a:rPr lang="ru-RU" sz="2000" dirty="0"/>
              <a:t> про </a:t>
            </a:r>
            <a:r>
              <a:rPr lang="ru-RU" sz="2000" dirty="0" err="1"/>
              <a:t>освіту</a:t>
            </a:r>
            <a:r>
              <a:rPr lang="ru-RU" sz="2000" dirty="0"/>
              <a:t> і </a:t>
            </a:r>
            <a:r>
              <a:rPr lang="ru-RU" sz="2000" dirty="0" err="1"/>
              <a:t>фах</a:t>
            </a:r>
            <a:r>
              <a:rPr lang="ru-RU" sz="2000" dirty="0"/>
              <a:t>, </a:t>
            </a:r>
            <a:r>
              <a:rPr lang="ru-RU" sz="2000" dirty="0" err="1"/>
              <a:t>посвідчення</a:t>
            </a:r>
            <a:r>
              <a:rPr lang="ru-RU" sz="2000" dirty="0"/>
              <a:t> про </a:t>
            </a:r>
            <a:r>
              <a:rPr lang="ru-RU" sz="2000" dirty="0" err="1"/>
              <a:t>шлюб</a:t>
            </a:r>
            <a:r>
              <a:rPr lang="ru-RU" sz="2000" dirty="0"/>
              <a:t> і </a:t>
            </a:r>
            <a:r>
              <a:rPr lang="ru-RU" sz="2000" dirty="0" err="1"/>
              <a:t>народження</a:t>
            </a:r>
            <a:r>
              <a:rPr lang="ru-RU" sz="2000" dirty="0"/>
              <a:t> </a:t>
            </a:r>
            <a:r>
              <a:rPr lang="ru-RU" sz="2000" dirty="0" err="1"/>
              <a:t>дітей</a:t>
            </a:r>
            <a:r>
              <a:rPr lang="ru-RU" sz="2000" dirty="0"/>
              <a:t>, </a:t>
            </a:r>
            <a:r>
              <a:rPr lang="ru-RU" sz="2000" dirty="0" err="1"/>
              <a:t>пенсійне</a:t>
            </a:r>
            <a:r>
              <a:rPr lang="ru-RU" sz="2000" dirty="0"/>
              <a:t> </a:t>
            </a:r>
            <a:r>
              <a:rPr lang="ru-RU" sz="2000" dirty="0" err="1"/>
              <a:t>посвідчення</a:t>
            </a:r>
            <a:r>
              <a:rPr lang="ru-RU" sz="2000" dirty="0"/>
              <a:t>, </a:t>
            </a:r>
            <a:r>
              <a:rPr lang="ru-RU" sz="2000" dirty="0" err="1"/>
              <a:t>трудову</a:t>
            </a:r>
            <a:r>
              <a:rPr lang="ru-RU" sz="2000" dirty="0"/>
              <a:t> книжку та </a:t>
            </a:r>
            <a:r>
              <a:rPr lang="ru-RU" sz="2000" dirty="0" err="1"/>
              <a:t>інші</a:t>
            </a:r>
            <a:r>
              <a:rPr lang="ru-RU" sz="2000" dirty="0"/>
              <a:t>;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спакувати</a:t>
            </a:r>
            <a:r>
              <a:rPr lang="ru-RU" sz="2000" dirty="0"/>
              <a:t> </a:t>
            </a:r>
            <a:r>
              <a:rPr lang="ru-RU" sz="2000" dirty="0" err="1"/>
              <a:t>валізу</a:t>
            </a:r>
            <a:r>
              <a:rPr lang="ru-RU" sz="2000" dirty="0"/>
              <a:t> (рюкзак) з теплим </a:t>
            </a:r>
            <a:r>
              <a:rPr lang="ru-RU" sz="2000" dirty="0" err="1"/>
              <a:t>одягом</a:t>
            </a:r>
            <a:r>
              <a:rPr lang="ru-RU" sz="2000" dirty="0"/>
              <a:t>, </a:t>
            </a:r>
            <a:r>
              <a:rPr lang="ru-RU" sz="2000" dirty="0" err="1"/>
              <a:t>постільною</a:t>
            </a:r>
            <a:r>
              <a:rPr lang="ru-RU" sz="2000" dirty="0"/>
              <a:t> </a:t>
            </a:r>
            <a:r>
              <a:rPr lang="ru-RU" sz="2000" dirty="0" err="1"/>
              <a:t>білизною</a:t>
            </a:r>
            <a:r>
              <a:rPr lang="ru-RU" sz="2000" dirty="0"/>
              <a:t>, </a:t>
            </a:r>
            <a:r>
              <a:rPr lang="ru-RU" sz="2000" dirty="0" err="1"/>
              <a:t>особистими</a:t>
            </a:r>
            <a:r>
              <a:rPr lang="ru-RU" sz="2000" dirty="0"/>
              <a:t> речами і предметами </a:t>
            </a:r>
            <a:r>
              <a:rPr lang="ru-RU" sz="2000" dirty="0" err="1"/>
              <a:t>гігієни</a:t>
            </a:r>
            <a:r>
              <a:rPr lang="ru-RU" sz="2000" dirty="0"/>
              <a:t>, </a:t>
            </a:r>
            <a:r>
              <a:rPr lang="ru-RU" sz="2000" dirty="0" err="1"/>
              <a:t>гроші</a:t>
            </a:r>
            <a:r>
              <a:rPr lang="ru-RU" sz="2000" dirty="0"/>
              <a:t>, </a:t>
            </a:r>
            <a:r>
              <a:rPr lang="ru-RU" sz="2000" dirty="0" err="1"/>
              <a:t>продукти</a:t>
            </a:r>
            <a:r>
              <a:rPr lang="ru-RU" sz="2000" dirty="0"/>
              <a:t> </a:t>
            </a:r>
            <a:r>
              <a:rPr lang="ru-RU" sz="2000" dirty="0" err="1"/>
              <a:t>харчування</a:t>
            </a:r>
            <a:r>
              <a:rPr lang="ru-RU" sz="2000" dirty="0"/>
              <a:t> і воду на 3 </a:t>
            </a:r>
            <a:r>
              <a:rPr lang="ru-RU" sz="2000" dirty="0" err="1"/>
              <a:t>доби</a:t>
            </a:r>
            <a:r>
              <a:rPr lang="ru-RU" sz="2000" dirty="0"/>
              <a:t>, </a:t>
            </a:r>
            <a:r>
              <a:rPr lang="ru-RU" sz="2000" dirty="0" err="1"/>
              <a:t>загальною</a:t>
            </a:r>
            <a:r>
              <a:rPr lang="ru-RU" sz="2000" dirty="0"/>
              <a:t> вагою не </a:t>
            </a:r>
            <a:r>
              <a:rPr lang="ru-RU" sz="2000" dirty="0" err="1"/>
              <a:t>більше</a:t>
            </a:r>
            <a:r>
              <a:rPr lang="ru-RU" sz="2000" dirty="0"/>
              <a:t> 50 кг;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- до </a:t>
            </a:r>
            <a:r>
              <a:rPr lang="ru-RU" sz="2000" dirty="0" err="1"/>
              <a:t>валізи</a:t>
            </a:r>
            <a:r>
              <a:rPr lang="ru-RU" sz="2000" dirty="0"/>
              <a:t> (рюкзака) </a:t>
            </a:r>
            <a:r>
              <a:rPr lang="ru-RU" sz="2000" dirty="0" err="1"/>
              <a:t>прикріпити</a:t>
            </a:r>
            <a:r>
              <a:rPr lang="ru-RU" sz="2000" dirty="0"/>
              <a:t> нашивку з </a:t>
            </a:r>
            <a:r>
              <a:rPr lang="ru-RU" sz="2000" dirty="0" err="1"/>
              <a:t>позначенням</a:t>
            </a:r>
            <a:r>
              <a:rPr lang="ru-RU" sz="2000" dirty="0"/>
              <a:t> </a:t>
            </a:r>
            <a:r>
              <a:rPr lang="ru-RU" sz="2000" dirty="0" err="1"/>
              <a:t>адреси</a:t>
            </a:r>
            <a:r>
              <a:rPr lang="ru-RU" sz="2000" dirty="0"/>
              <a:t> </a:t>
            </a:r>
            <a:r>
              <a:rPr lang="ru-RU" sz="2000" dirty="0" err="1"/>
              <a:t>постійного</a:t>
            </a:r>
            <a:r>
              <a:rPr lang="ru-RU" sz="2000" dirty="0"/>
              <a:t> </a:t>
            </a:r>
            <a:r>
              <a:rPr lang="ru-RU" sz="2000" dirty="0" err="1"/>
              <a:t>місця</a:t>
            </a:r>
            <a:r>
              <a:rPr lang="ru-RU" sz="2000" dirty="0"/>
              <a:t> </a:t>
            </a:r>
            <a:r>
              <a:rPr lang="ru-RU" sz="2000" dirty="0" err="1"/>
              <a:t>проживання</a:t>
            </a:r>
            <a:r>
              <a:rPr lang="ru-RU" sz="2000" dirty="0"/>
              <a:t>, </a:t>
            </a:r>
            <a:r>
              <a:rPr lang="ru-RU" sz="2000" dirty="0" err="1"/>
              <a:t>свого</a:t>
            </a:r>
            <a:r>
              <a:rPr lang="ru-RU" sz="2000" dirty="0"/>
              <a:t> </a:t>
            </a:r>
            <a:r>
              <a:rPr lang="ru-RU" sz="2000" dirty="0" err="1"/>
              <a:t>прізвища</a:t>
            </a:r>
            <a:r>
              <a:rPr lang="ru-RU" sz="2000" dirty="0"/>
              <a:t> і </a:t>
            </a:r>
            <a:r>
              <a:rPr lang="ru-RU" sz="2000" dirty="0" err="1"/>
              <a:t>місця</a:t>
            </a:r>
            <a:r>
              <a:rPr lang="ru-RU" sz="2000" dirty="0"/>
              <a:t> </a:t>
            </a:r>
            <a:r>
              <a:rPr lang="ru-RU" sz="2000" dirty="0" err="1"/>
              <a:t>призначення</a:t>
            </a:r>
            <a:r>
              <a:rPr lang="ru-RU" sz="2000" dirty="0"/>
              <a:t>. На </a:t>
            </a:r>
            <a:r>
              <a:rPr lang="ru-RU" sz="2000" dirty="0" err="1"/>
              <a:t>одягу</a:t>
            </a:r>
            <a:r>
              <a:rPr lang="ru-RU" sz="2000" dirty="0"/>
              <a:t> </a:t>
            </a:r>
            <a:r>
              <a:rPr lang="ru-RU" sz="2000" dirty="0" err="1"/>
              <a:t>дітей</a:t>
            </a:r>
            <a:r>
              <a:rPr lang="ru-RU" sz="2000" dirty="0"/>
              <a:t> </a:t>
            </a:r>
            <a:r>
              <a:rPr lang="ru-RU" sz="2000" dirty="0" err="1"/>
              <a:t>мають</a:t>
            </a:r>
            <a:r>
              <a:rPr lang="ru-RU" sz="2000" dirty="0"/>
              <a:t> </a:t>
            </a:r>
            <a:r>
              <a:rPr lang="ru-RU" sz="2000" dirty="0" err="1"/>
              <a:t>також</a:t>
            </a:r>
            <a:r>
              <a:rPr lang="ru-RU" sz="2000" dirty="0"/>
              <a:t> бути нашивки з </a:t>
            </a:r>
            <a:r>
              <a:rPr lang="ru-RU" sz="2000" dirty="0" err="1"/>
              <a:t>прізвищем</a:t>
            </a:r>
            <a:r>
              <a:rPr lang="ru-RU" sz="2000" dirty="0"/>
              <a:t>, </a:t>
            </a:r>
            <a:r>
              <a:rPr lang="ru-RU" sz="2000" dirty="0" err="1"/>
              <a:t>ім’ям</a:t>
            </a:r>
            <a:r>
              <a:rPr lang="ru-RU" sz="2000" dirty="0"/>
              <a:t>  та по </a:t>
            </a:r>
            <a:r>
              <a:rPr lang="ru-RU" sz="2000" dirty="0" err="1"/>
              <a:t>батькові</a:t>
            </a:r>
            <a:r>
              <a:rPr lang="ru-RU" sz="2000" dirty="0"/>
              <a:t>, роком </a:t>
            </a:r>
            <a:r>
              <a:rPr lang="ru-RU" sz="2000" dirty="0" err="1"/>
              <a:t>народження</a:t>
            </a:r>
            <a:r>
              <a:rPr lang="ru-RU" sz="2000" dirty="0"/>
              <a:t>, </a:t>
            </a:r>
            <a:r>
              <a:rPr lang="ru-RU" sz="2000" dirty="0" err="1"/>
              <a:t>адресою</a:t>
            </a:r>
            <a:r>
              <a:rPr lang="ru-RU" sz="2000" dirty="0"/>
              <a:t> </a:t>
            </a:r>
            <a:r>
              <a:rPr lang="ru-RU" sz="2000" dirty="0" err="1"/>
              <a:t>постійного</a:t>
            </a:r>
            <a:r>
              <a:rPr lang="ru-RU" sz="2000" dirty="0"/>
              <a:t> </a:t>
            </a:r>
            <a:r>
              <a:rPr lang="ru-RU" sz="2000" dirty="0" err="1"/>
              <a:t>місця</a:t>
            </a:r>
            <a:r>
              <a:rPr lang="ru-RU" sz="2000" dirty="0"/>
              <a:t> </a:t>
            </a:r>
            <a:r>
              <a:rPr lang="ru-RU" sz="2000" dirty="0" err="1"/>
              <a:t>проживання</a:t>
            </a:r>
            <a:r>
              <a:rPr lang="ru-RU" sz="2000" dirty="0"/>
              <a:t> і </a:t>
            </a:r>
            <a:r>
              <a:rPr lang="ru-RU" sz="2000" dirty="0" err="1"/>
              <a:t>місця</a:t>
            </a:r>
            <a:r>
              <a:rPr lang="ru-RU" sz="2000" dirty="0"/>
              <a:t> </a:t>
            </a:r>
            <a:r>
              <a:rPr lang="ru-RU" sz="2000" dirty="0" err="1"/>
              <a:t>призначення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- </a:t>
            </a:r>
            <a:r>
              <a:rPr lang="ru-RU" sz="2000" dirty="0" err="1"/>
              <a:t>виконувати</a:t>
            </a:r>
            <a:r>
              <a:rPr lang="ru-RU" sz="2000" dirty="0"/>
              <a:t> </a:t>
            </a:r>
            <a:r>
              <a:rPr lang="ru-RU" sz="2000" dirty="0" err="1"/>
              <a:t>усі</a:t>
            </a:r>
            <a:r>
              <a:rPr lang="ru-RU" sz="2000" dirty="0"/>
              <a:t> </a:t>
            </a:r>
            <a:r>
              <a:rPr lang="ru-RU" sz="2000" dirty="0" err="1"/>
              <a:t>розпорядження</a:t>
            </a:r>
            <a:r>
              <a:rPr lang="ru-RU" sz="2000" dirty="0"/>
              <a:t> </a:t>
            </a:r>
            <a:r>
              <a:rPr lang="ru-RU" sz="2000" dirty="0" err="1"/>
              <a:t>посадових</a:t>
            </a:r>
            <a:r>
              <a:rPr lang="ru-RU" sz="2000" dirty="0"/>
              <a:t> </a:t>
            </a:r>
            <a:r>
              <a:rPr lang="ru-RU" sz="2000" dirty="0" err="1"/>
              <a:t>осіб</a:t>
            </a:r>
            <a:r>
              <a:rPr lang="ru-RU" sz="2000" dirty="0"/>
              <a:t> </a:t>
            </a:r>
            <a:r>
              <a:rPr lang="ru-RU" sz="2000" dirty="0" err="1"/>
              <a:t>евакуаційних</a:t>
            </a:r>
            <a:r>
              <a:rPr lang="ru-RU" sz="2000" dirty="0"/>
              <a:t> і </a:t>
            </a:r>
            <a:r>
              <a:rPr lang="ru-RU" sz="2000" dirty="0" err="1"/>
              <a:t>евакоприймальних</a:t>
            </a:r>
            <a:r>
              <a:rPr lang="ru-RU" sz="2000" dirty="0"/>
              <a:t> </a:t>
            </a:r>
            <a:r>
              <a:rPr lang="ru-RU" sz="2000" dirty="0" err="1"/>
              <a:t>органів</a:t>
            </a:r>
            <a:r>
              <a:rPr lang="ru-RU" sz="2000" dirty="0"/>
              <a:t>; </a:t>
            </a:r>
            <a:r>
              <a:rPr lang="ru-RU" sz="2000" dirty="0" err="1"/>
              <a:t>дотримуватися</a:t>
            </a:r>
            <a:r>
              <a:rPr lang="ru-RU" sz="2000" dirty="0"/>
              <a:t> </a:t>
            </a:r>
            <a:r>
              <a:rPr lang="ru-RU" sz="2000" dirty="0" err="1"/>
              <a:t>дисципліни</a:t>
            </a:r>
            <a:r>
              <a:rPr lang="ru-RU" sz="2000" dirty="0"/>
              <a:t> та порядку на </a:t>
            </a:r>
            <a:r>
              <a:rPr lang="ru-RU" sz="2000" dirty="0" err="1"/>
              <a:t>маршруті</a:t>
            </a:r>
            <a:r>
              <a:rPr lang="ru-RU" sz="2000" dirty="0"/>
              <a:t> і в </a:t>
            </a:r>
            <a:r>
              <a:rPr lang="ru-RU" sz="2000" dirty="0" err="1"/>
              <a:t>районі</a:t>
            </a:r>
            <a:r>
              <a:rPr lang="ru-RU" sz="2000" dirty="0"/>
              <a:t> </a:t>
            </a:r>
            <a:r>
              <a:rPr lang="ru-RU" sz="2000" dirty="0" err="1"/>
              <a:t>розселення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121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84"/>
    </mc:Choice>
    <mc:Fallback>
      <p:transition spd="slow" advTm="19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4" y="0"/>
            <a:ext cx="91485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57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85"/>
    </mc:Choice>
    <mc:Fallback>
      <p:transition spd="slow" advTm="12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1521" y="188640"/>
            <a:ext cx="87849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Якщо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опинилися</a:t>
            </a:r>
            <a:r>
              <a:rPr lang="ru-RU" sz="2000" b="1" dirty="0">
                <a:solidFill>
                  <a:srgbClr val="002060"/>
                </a:solidFill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</a:rPr>
              <a:t>місці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проведення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бойових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дій</a:t>
            </a:r>
            <a:r>
              <a:rPr lang="ru-RU" sz="2000" dirty="0">
                <a:solidFill>
                  <a:srgbClr val="002060"/>
                </a:solidFill>
              </a:rPr>
              <a:t>: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- </a:t>
            </a:r>
            <a:r>
              <a:rPr lang="ru-RU" sz="2000" dirty="0" err="1">
                <a:solidFill>
                  <a:srgbClr val="002060"/>
                </a:solidFill>
              </a:rPr>
              <a:t>передусім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краще</a:t>
            </a:r>
            <a:r>
              <a:rPr lang="ru-RU" sz="2000" dirty="0">
                <a:solidFill>
                  <a:srgbClr val="002060"/>
                </a:solidFill>
              </a:rPr>
              <a:t> за все </a:t>
            </a:r>
            <a:r>
              <a:rPr lang="ru-RU" sz="2000" dirty="0" err="1">
                <a:solidFill>
                  <a:srgbClr val="002060"/>
                </a:solidFill>
              </a:rPr>
              <a:t>виїхати</a:t>
            </a:r>
            <a:r>
              <a:rPr lang="ru-RU" sz="2000" dirty="0">
                <a:solidFill>
                  <a:srgbClr val="002060"/>
                </a:solidFill>
              </a:rPr>
              <a:t> з </a:t>
            </a:r>
            <a:r>
              <a:rPr lang="ru-RU" sz="2000" dirty="0" err="1">
                <a:solidFill>
                  <a:srgbClr val="002060"/>
                </a:solidFill>
              </a:rPr>
              <a:t>території</a:t>
            </a:r>
            <a:r>
              <a:rPr lang="ru-RU" sz="2000" dirty="0">
                <a:solidFill>
                  <a:srgbClr val="002060"/>
                </a:solidFill>
              </a:rPr>
              <a:t>, де </a:t>
            </a:r>
            <a:r>
              <a:rPr lang="ru-RU" sz="2000" dirty="0" err="1">
                <a:solidFill>
                  <a:srgbClr val="002060"/>
                </a:solidFill>
              </a:rPr>
              <a:t>йдуть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бої</a:t>
            </a:r>
            <a:r>
              <a:rPr lang="ru-RU" sz="2000" dirty="0">
                <a:solidFill>
                  <a:srgbClr val="002060"/>
                </a:solidFill>
              </a:rPr>
              <a:t>; при </a:t>
            </a:r>
            <a:r>
              <a:rPr lang="ru-RU" sz="2000" dirty="0" err="1">
                <a:solidFill>
                  <a:srgbClr val="002060"/>
                </a:solidFill>
              </a:rPr>
              <a:t>цьому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потрібно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мати</a:t>
            </a:r>
            <a:r>
              <a:rPr lang="ru-RU" sz="2000" dirty="0">
                <a:solidFill>
                  <a:srgbClr val="002060"/>
                </a:solidFill>
              </a:rPr>
              <a:t> з собою </a:t>
            </a:r>
            <a:r>
              <a:rPr lang="ru-RU" sz="2000" dirty="0" err="1">
                <a:solidFill>
                  <a:srgbClr val="002060"/>
                </a:solidFill>
              </a:rPr>
              <a:t>документи</a:t>
            </a:r>
            <a:r>
              <a:rPr lang="ru-RU" sz="2000" dirty="0">
                <a:solidFill>
                  <a:srgbClr val="002060"/>
                </a:solidFill>
              </a:rPr>
              <a:t>, які </a:t>
            </a:r>
            <a:r>
              <a:rPr lang="ru-RU" sz="2000" dirty="0" err="1">
                <a:solidFill>
                  <a:srgbClr val="002060"/>
                </a:solidFill>
              </a:rPr>
              <a:t>посвідчують</a:t>
            </a:r>
            <a:r>
              <a:rPr lang="ru-RU" sz="2000" dirty="0">
                <a:solidFill>
                  <a:srgbClr val="002060"/>
                </a:solidFill>
              </a:rPr>
              <a:t> особу;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- </a:t>
            </a:r>
            <a:r>
              <a:rPr lang="ru-RU" sz="2000" dirty="0" err="1">
                <a:solidFill>
                  <a:srgbClr val="002060"/>
                </a:solidFill>
              </a:rPr>
              <a:t>якщо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немає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можливості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покинути</a:t>
            </a:r>
            <a:r>
              <a:rPr lang="ru-RU" sz="2000" dirty="0">
                <a:solidFill>
                  <a:srgbClr val="002060"/>
                </a:solidFill>
              </a:rPr>
              <a:t> місце </a:t>
            </a:r>
            <a:r>
              <a:rPr lang="ru-RU" sz="2000" dirty="0" err="1">
                <a:solidFill>
                  <a:srgbClr val="002060"/>
                </a:solidFill>
              </a:rPr>
              <a:t>бойових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дій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варто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вивісити</a:t>
            </a:r>
            <a:r>
              <a:rPr lang="ru-RU" sz="2000" dirty="0">
                <a:solidFill>
                  <a:srgbClr val="002060"/>
                </a:solidFill>
              </a:rPr>
              <a:t> на </a:t>
            </a:r>
            <a:r>
              <a:rPr lang="ru-RU" sz="2000" dirty="0" err="1">
                <a:solidFill>
                  <a:srgbClr val="002060"/>
                </a:solidFill>
              </a:rPr>
              <a:t>будинку</a:t>
            </a:r>
            <a:r>
              <a:rPr lang="ru-RU" sz="2000" dirty="0">
                <a:solidFill>
                  <a:srgbClr val="002060"/>
                </a:solidFill>
              </a:rPr>
              <a:t> плакат «ТУТ МИРНІ ЖИТЕЛІ»/ «ЗДЕСЬ МИРНЫЕ ЖИТЕЛИ»;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- </a:t>
            </a:r>
            <a:r>
              <a:rPr lang="ru-RU" sz="2000" dirty="0" err="1">
                <a:solidFill>
                  <a:srgbClr val="002060"/>
                </a:solidFill>
              </a:rPr>
              <a:t>зробіть</a:t>
            </a:r>
            <a:r>
              <a:rPr lang="ru-RU" sz="2000" dirty="0">
                <a:solidFill>
                  <a:srgbClr val="002060"/>
                </a:solidFill>
              </a:rPr>
              <a:t> запас </a:t>
            </a:r>
            <a:r>
              <a:rPr lang="ru-RU" sz="2000" dirty="0" err="1">
                <a:solidFill>
                  <a:srgbClr val="002060"/>
                </a:solidFill>
              </a:rPr>
              <a:t>продуктів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харчування</a:t>
            </a:r>
            <a:r>
              <a:rPr lang="ru-RU" sz="2000" dirty="0">
                <a:solidFill>
                  <a:srgbClr val="002060"/>
                </a:solidFill>
              </a:rPr>
              <a:t> та </a:t>
            </a:r>
            <a:r>
              <a:rPr lang="ru-RU" sz="2000" dirty="0" err="1">
                <a:solidFill>
                  <a:srgbClr val="002060"/>
                </a:solidFill>
              </a:rPr>
              <a:t>питної</a:t>
            </a:r>
            <a:r>
              <a:rPr lang="ru-RU" sz="2000" dirty="0">
                <a:solidFill>
                  <a:srgbClr val="002060"/>
                </a:solidFill>
              </a:rPr>
              <a:t> води; </a:t>
            </a:r>
            <a:r>
              <a:rPr lang="ru-RU" sz="2000" dirty="0" err="1">
                <a:solidFill>
                  <a:srgbClr val="002060"/>
                </a:solidFill>
              </a:rPr>
              <a:t>з’ясуйте</a:t>
            </a:r>
            <a:r>
              <a:rPr lang="ru-RU" sz="2000" dirty="0">
                <a:solidFill>
                  <a:srgbClr val="002060"/>
                </a:solidFill>
              </a:rPr>
              <a:t>, де у </a:t>
            </a:r>
            <a:r>
              <a:rPr lang="ru-RU" sz="2000" dirty="0" err="1">
                <a:solidFill>
                  <a:srgbClr val="002060"/>
                </a:solidFill>
              </a:rPr>
              <a:t>разі</a:t>
            </a:r>
            <a:r>
              <a:rPr lang="ru-RU" sz="2000" dirty="0">
                <a:solidFill>
                  <a:srgbClr val="002060"/>
                </a:solidFill>
              </a:rPr>
              <a:t> потреби </a:t>
            </a:r>
            <a:r>
              <a:rPr lang="ru-RU" sz="2000" dirty="0" err="1">
                <a:solidFill>
                  <a:srgbClr val="002060"/>
                </a:solidFill>
              </a:rPr>
              <a:t>можна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отримати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медичну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допомогу</a:t>
            </a:r>
            <a:r>
              <a:rPr lang="ru-RU" sz="2000" dirty="0">
                <a:solidFill>
                  <a:srgbClr val="002060"/>
                </a:solidFill>
              </a:rPr>
              <a:t>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- </a:t>
            </a:r>
            <a:r>
              <a:rPr lang="ru-RU" sz="2000" dirty="0" err="1">
                <a:solidFill>
                  <a:srgbClr val="002060"/>
                </a:solidFill>
              </a:rPr>
              <a:t>якщо</a:t>
            </a:r>
            <a:r>
              <a:rPr lang="ru-RU" sz="2000" dirty="0">
                <a:solidFill>
                  <a:srgbClr val="002060"/>
                </a:solidFill>
              </a:rPr>
              <a:t> є </a:t>
            </a:r>
            <a:r>
              <a:rPr lang="ru-RU" sz="2000" dirty="0" err="1">
                <a:solidFill>
                  <a:srgbClr val="002060"/>
                </a:solidFill>
              </a:rPr>
              <a:t>змога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обладнайте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укриття</a:t>
            </a:r>
            <a:r>
              <a:rPr lang="ru-RU" sz="2000" dirty="0">
                <a:solidFill>
                  <a:srgbClr val="002060"/>
                </a:solidFill>
              </a:rPr>
              <a:t> у </a:t>
            </a:r>
            <a:r>
              <a:rPr lang="ru-RU" sz="2000" dirty="0" err="1">
                <a:solidFill>
                  <a:srgbClr val="002060"/>
                </a:solidFill>
              </a:rPr>
              <a:t>підвалі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захистіть</a:t>
            </a:r>
            <a:r>
              <a:rPr lang="ru-RU" sz="2000" dirty="0">
                <a:solidFill>
                  <a:srgbClr val="002060"/>
                </a:solidFill>
              </a:rPr>
              <a:t> його </a:t>
            </a:r>
            <a:r>
              <a:rPr lang="ru-RU" sz="2000" dirty="0" err="1">
                <a:solidFill>
                  <a:srgbClr val="002060"/>
                </a:solidFill>
              </a:rPr>
              <a:t>мішками</a:t>
            </a:r>
            <a:r>
              <a:rPr lang="ru-RU" sz="2000" dirty="0">
                <a:solidFill>
                  <a:srgbClr val="002060"/>
                </a:solidFill>
              </a:rPr>
              <a:t> з </a:t>
            </a:r>
            <a:r>
              <a:rPr lang="ru-RU" sz="2000" dirty="0" err="1">
                <a:solidFill>
                  <a:srgbClr val="002060"/>
                </a:solidFill>
              </a:rPr>
              <a:t>піском</a:t>
            </a:r>
            <a:r>
              <a:rPr lang="ru-RU" sz="2000" dirty="0">
                <a:solidFill>
                  <a:srgbClr val="002060"/>
                </a:solidFill>
              </a:rPr>
              <a:t>, продумайте </a:t>
            </a:r>
            <a:r>
              <a:rPr lang="ru-RU" sz="2000" dirty="0" err="1">
                <a:solidFill>
                  <a:srgbClr val="002060"/>
                </a:solidFill>
              </a:rPr>
              <a:t>аварійний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вихід</a:t>
            </a:r>
            <a:r>
              <a:rPr lang="ru-RU" sz="2000" dirty="0">
                <a:solidFill>
                  <a:srgbClr val="002060"/>
                </a:solidFill>
              </a:rPr>
              <a:t>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- </a:t>
            </a:r>
            <a:r>
              <a:rPr lang="ru-RU" sz="2000" dirty="0" err="1">
                <a:solidFill>
                  <a:srgbClr val="002060"/>
                </a:solidFill>
              </a:rPr>
              <a:t>якщо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чуєте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постріли</a:t>
            </a:r>
            <a:r>
              <a:rPr lang="ru-RU" sz="2000" dirty="0">
                <a:solidFill>
                  <a:srgbClr val="002060"/>
                </a:solidFill>
              </a:rPr>
              <a:t>, лягайте на </a:t>
            </a:r>
            <a:r>
              <a:rPr lang="ru-RU" sz="2000" dirty="0" err="1">
                <a:solidFill>
                  <a:srgbClr val="002060"/>
                </a:solidFill>
              </a:rPr>
              <a:t>підлогу</a:t>
            </a:r>
            <a:r>
              <a:rPr lang="ru-RU" sz="2000" dirty="0">
                <a:solidFill>
                  <a:srgbClr val="002060"/>
                </a:solidFill>
              </a:rPr>
              <a:t> під </a:t>
            </a:r>
            <a:r>
              <a:rPr lang="ru-RU" sz="2000" dirty="0" err="1">
                <a:solidFill>
                  <a:srgbClr val="002060"/>
                </a:solidFill>
              </a:rPr>
              <a:t>вікно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або</a:t>
            </a:r>
            <a:r>
              <a:rPr lang="ru-RU" sz="2000" dirty="0">
                <a:solidFill>
                  <a:srgbClr val="002060"/>
                </a:solidFill>
              </a:rPr>
              <a:t> у </a:t>
            </a:r>
            <a:r>
              <a:rPr lang="ru-RU" sz="2000" dirty="0" err="1">
                <a:solidFill>
                  <a:srgbClr val="002060"/>
                </a:solidFill>
              </a:rPr>
              <a:t>ванній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кімнаті</a:t>
            </a:r>
            <a:r>
              <a:rPr lang="ru-RU" sz="2000" dirty="0">
                <a:solidFill>
                  <a:srgbClr val="002060"/>
                </a:solidFill>
              </a:rPr>
              <a:t>; по </a:t>
            </a:r>
            <a:r>
              <a:rPr lang="ru-RU" sz="2000" dirty="0" err="1">
                <a:solidFill>
                  <a:srgbClr val="002060"/>
                </a:solidFill>
              </a:rPr>
              <a:t>квартирі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пересувайтеся</a:t>
            </a:r>
            <a:r>
              <a:rPr lang="ru-RU" sz="2000" dirty="0">
                <a:solidFill>
                  <a:srgbClr val="002060"/>
                </a:solidFill>
              </a:rPr>
              <a:t> лише </a:t>
            </a:r>
            <a:r>
              <a:rPr lang="ru-RU" sz="2000" dirty="0" err="1">
                <a:solidFill>
                  <a:srgbClr val="002060"/>
                </a:solidFill>
              </a:rPr>
              <a:t>повзком</a:t>
            </a:r>
            <a:r>
              <a:rPr lang="ru-RU" sz="2000" dirty="0">
                <a:solidFill>
                  <a:srgbClr val="002060"/>
                </a:solidFill>
              </a:rPr>
              <a:t>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- </a:t>
            </a:r>
            <a:r>
              <a:rPr lang="ru-RU" sz="2000" dirty="0" err="1">
                <a:solidFill>
                  <a:srgbClr val="002060"/>
                </a:solidFill>
              </a:rPr>
              <a:t>якщо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перестрілка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застане</a:t>
            </a:r>
            <a:r>
              <a:rPr lang="ru-RU" sz="2000" dirty="0">
                <a:solidFill>
                  <a:srgbClr val="002060"/>
                </a:solidFill>
              </a:rPr>
              <a:t> вас на </a:t>
            </a:r>
            <a:r>
              <a:rPr lang="ru-RU" sz="2000" dirty="0" err="1">
                <a:solidFill>
                  <a:srgbClr val="002060"/>
                </a:solidFill>
              </a:rPr>
              <a:t>вулиці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потрібно</a:t>
            </a:r>
            <a:r>
              <a:rPr lang="ru-RU" sz="2000" dirty="0">
                <a:solidFill>
                  <a:srgbClr val="002060"/>
                </a:solidFill>
              </a:rPr>
              <a:t>: </a:t>
            </a:r>
            <a:r>
              <a:rPr lang="ru-RU" sz="2000" dirty="0" err="1">
                <a:solidFill>
                  <a:srgbClr val="002060"/>
                </a:solidFill>
              </a:rPr>
              <a:t>негайно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лягти</a:t>
            </a:r>
            <a:r>
              <a:rPr lang="ru-RU" sz="2000" dirty="0">
                <a:solidFill>
                  <a:srgbClr val="002060"/>
                </a:solidFill>
              </a:rPr>
              <a:t> на землю; </a:t>
            </a:r>
            <a:r>
              <a:rPr lang="ru-RU" sz="2000" dirty="0" err="1">
                <a:solidFill>
                  <a:srgbClr val="002060"/>
                </a:solidFill>
              </a:rPr>
              <a:t>зайняти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найближче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укриття</a:t>
            </a:r>
            <a:r>
              <a:rPr lang="ru-RU" sz="2000" dirty="0">
                <a:solidFill>
                  <a:srgbClr val="002060"/>
                </a:solidFill>
              </a:rPr>
              <a:t> (канаву, яму), </a:t>
            </a:r>
            <a:r>
              <a:rPr lang="ru-RU" sz="2000" dirty="0" err="1">
                <a:solidFill>
                  <a:srgbClr val="002060"/>
                </a:solidFill>
              </a:rPr>
              <a:t>переповзти</a:t>
            </a:r>
            <a:r>
              <a:rPr lang="ru-RU" sz="2000" dirty="0">
                <a:solidFill>
                  <a:srgbClr val="002060"/>
                </a:solidFill>
              </a:rPr>
              <a:t> під </a:t>
            </a:r>
            <a:r>
              <a:rPr lang="ru-RU" sz="2000" dirty="0" err="1">
                <a:solidFill>
                  <a:srgbClr val="002060"/>
                </a:solidFill>
              </a:rPr>
              <a:t>бетонний</a:t>
            </a:r>
            <a:r>
              <a:rPr lang="ru-RU" sz="2000" dirty="0">
                <a:solidFill>
                  <a:srgbClr val="002060"/>
                </a:solidFill>
              </a:rPr>
              <a:t> бордюр; не </a:t>
            </a:r>
            <a:r>
              <a:rPr lang="ru-RU" sz="2000" dirty="0" err="1">
                <a:solidFill>
                  <a:srgbClr val="002060"/>
                </a:solidFill>
              </a:rPr>
              <a:t>виходити</a:t>
            </a:r>
            <a:r>
              <a:rPr lang="ru-RU" sz="2000" dirty="0">
                <a:solidFill>
                  <a:srgbClr val="002060"/>
                </a:solidFill>
              </a:rPr>
              <a:t> з </a:t>
            </a:r>
            <a:r>
              <a:rPr lang="ru-RU" sz="2000" dirty="0" err="1">
                <a:solidFill>
                  <a:srgbClr val="002060"/>
                </a:solidFill>
              </a:rPr>
              <a:t>укриття</a:t>
            </a:r>
            <a:r>
              <a:rPr lang="ru-RU" sz="2000" dirty="0">
                <a:solidFill>
                  <a:srgbClr val="002060"/>
                </a:solidFill>
              </a:rPr>
              <a:t> до </a:t>
            </a:r>
            <a:r>
              <a:rPr lang="ru-RU" sz="2000" dirty="0" err="1">
                <a:solidFill>
                  <a:srgbClr val="002060"/>
                </a:solidFill>
              </a:rPr>
              <a:t>кінця</a:t>
            </a:r>
            <a:r>
              <a:rPr lang="ru-RU" sz="2000" dirty="0">
                <a:solidFill>
                  <a:srgbClr val="002060"/>
                </a:solidFill>
              </a:rPr>
              <a:t> бою;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- </a:t>
            </a:r>
            <a:r>
              <a:rPr lang="ru-RU" sz="2000" dirty="0" err="1">
                <a:solidFill>
                  <a:srgbClr val="002060"/>
                </a:solidFill>
              </a:rPr>
              <a:t>ні</a:t>
            </a:r>
            <a:r>
              <a:rPr lang="ru-RU" sz="2000" dirty="0">
                <a:solidFill>
                  <a:srgbClr val="002060"/>
                </a:solidFill>
              </a:rPr>
              <a:t> в </a:t>
            </a:r>
            <a:r>
              <a:rPr lang="ru-RU" sz="2000" dirty="0" err="1">
                <a:solidFill>
                  <a:srgbClr val="002060"/>
                </a:solidFill>
              </a:rPr>
              <a:t>якому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разі</a:t>
            </a:r>
            <a:r>
              <a:rPr lang="ru-RU" sz="2000" dirty="0">
                <a:solidFill>
                  <a:srgbClr val="002060"/>
                </a:solidFill>
              </a:rPr>
              <a:t> не </a:t>
            </a:r>
            <a:r>
              <a:rPr lang="ru-RU" sz="2000" dirty="0" err="1">
                <a:solidFill>
                  <a:srgbClr val="002060"/>
                </a:solidFill>
              </a:rPr>
              <a:t>можна</a:t>
            </a:r>
            <a:r>
              <a:rPr lang="ru-RU" sz="2000" dirty="0">
                <a:solidFill>
                  <a:srgbClr val="002060"/>
                </a:solidFill>
              </a:rPr>
              <a:t>: </a:t>
            </a:r>
            <a:r>
              <a:rPr lang="ru-RU" sz="2000" dirty="0" err="1">
                <a:solidFill>
                  <a:srgbClr val="002060"/>
                </a:solidFill>
              </a:rPr>
              <a:t>підходити</a:t>
            </a:r>
            <a:r>
              <a:rPr lang="ru-RU" sz="2000" dirty="0">
                <a:solidFill>
                  <a:srgbClr val="002060"/>
                </a:solidFill>
              </a:rPr>
              <a:t> до </a:t>
            </a:r>
            <a:r>
              <a:rPr lang="ru-RU" sz="2000" dirty="0" err="1">
                <a:solidFill>
                  <a:srgbClr val="002060"/>
                </a:solidFill>
              </a:rPr>
              <a:t>вікон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якщо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чуєте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постріли</a:t>
            </a:r>
            <a:r>
              <a:rPr lang="ru-RU" sz="2000" dirty="0">
                <a:solidFill>
                  <a:srgbClr val="002060"/>
                </a:solidFill>
              </a:rPr>
              <a:t>; </a:t>
            </a:r>
            <a:r>
              <a:rPr lang="ru-RU" sz="2000" dirty="0" err="1">
                <a:solidFill>
                  <a:srgbClr val="002060"/>
                </a:solidFill>
              </a:rPr>
              <a:t>спостерігати</a:t>
            </a:r>
            <a:r>
              <a:rPr lang="ru-RU" sz="2000" dirty="0">
                <a:solidFill>
                  <a:srgbClr val="002060"/>
                </a:solidFill>
              </a:rPr>
              <a:t> за ходом </a:t>
            </a:r>
            <a:r>
              <a:rPr lang="ru-RU" sz="2000" dirty="0" err="1">
                <a:solidFill>
                  <a:srgbClr val="002060"/>
                </a:solidFill>
              </a:rPr>
              <a:t>бойових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дій</a:t>
            </a:r>
            <a:r>
              <a:rPr lang="ru-RU" sz="2000" dirty="0">
                <a:solidFill>
                  <a:srgbClr val="002060"/>
                </a:solidFill>
              </a:rPr>
              <a:t>; </a:t>
            </a:r>
            <a:r>
              <a:rPr lang="ru-RU" sz="2000" dirty="0" err="1">
                <a:solidFill>
                  <a:srgbClr val="002060"/>
                </a:solidFill>
              </a:rPr>
              <a:t>стояти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чи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перебігати</a:t>
            </a:r>
            <a:r>
              <a:rPr lang="ru-RU" sz="2000" dirty="0">
                <a:solidFill>
                  <a:srgbClr val="002060"/>
                </a:solidFill>
              </a:rPr>
              <a:t> під </a:t>
            </a:r>
            <a:r>
              <a:rPr lang="ru-RU" sz="2000" dirty="0" err="1">
                <a:solidFill>
                  <a:srgbClr val="002060"/>
                </a:solidFill>
              </a:rPr>
              <a:t>обстрілом</a:t>
            </a:r>
            <a:r>
              <a:rPr lang="ru-RU" sz="2000" dirty="0">
                <a:solidFill>
                  <a:srgbClr val="002060"/>
                </a:solidFill>
              </a:rPr>
              <a:t>; </a:t>
            </a:r>
            <a:r>
              <a:rPr lang="ru-RU" sz="2000" dirty="0" err="1">
                <a:solidFill>
                  <a:srgbClr val="002060"/>
                </a:solidFill>
              </a:rPr>
              <a:t>конфліктувати</a:t>
            </a:r>
            <a:r>
              <a:rPr lang="ru-RU" sz="2000" dirty="0">
                <a:solidFill>
                  <a:srgbClr val="002060"/>
                </a:solidFill>
              </a:rPr>
              <a:t> з </a:t>
            </a:r>
            <a:r>
              <a:rPr lang="ru-RU" sz="2000" dirty="0" err="1">
                <a:solidFill>
                  <a:srgbClr val="002060"/>
                </a:solidFill>
              </a:rPr>
              <a:t>озброєними</a:t>
            </a:r>
            <a:r>
              <a:rPr lang="ru-RU" sz="2000" dirty="0">
                <a:solidFill>
                  <a:srgbClr val="002060"/>
                </a:solidFill>
              </a:rPr>
              <a:t> людьми; </a:t>
            </a:r>
            <a:r>
              <a:rPr lang="ru-RU" sz="2000" dirty="0" err="1">
                <a:solidFill>
                  <a:srgbClr val="002060"/>
                </a:solidFill>
              </a:rPr>
              <a:t>носити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армійську</a:t>
            </a:r>
            <a:r>
              <a:rPr lang="ru-RU" sz="2000" dirty="0">
                <a:solidFill>
                  <a:srgbClr val="002060"/>
                </a:solidFill>
              </a:rPr>
              <a:t> форму </a:t>
            </a:r>
            <a:r>
              <a:rPr lang="ru-RU" sz="2000" dirty="0" err="1">
                <a:solidFill>
                  <a:srgbClr val="002060"/>
                </a:solidFill>
              </a:rPr>
              <a:t>або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камуфльований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одяг</a:t>
            </a:r>
            <a:r>
              <a:rPr lang="ru-RU" sz="2000" dirty="0">
                <a:solidFill>
                  <a:srgbClr val="002060"/>
                </a:solidFill>
              </a:rPr>
              <a:t>; </a:t>
            </a:r>
            <a:r>
              <a:rPr lang="ru-RU" sz="2000" dirty="0" err="1">
                <a:solidFill>
                  <a:srgbClr val="002060"/>
                </a:solidFill>
              </a:rPr>
              <a:t>демонструвати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зброю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або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предмети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схожі</a:t>
            </a:r>
            <a:r>
              <a:rPr lang="ru-RU" sz="2000" dirty="0">
                <a:solidFill>
                  <a:srgbClr val="002060"/>
                </a:solidFill>
              </a:rPr>
              <a:t> на </a:t>
            </a:r>
            <a:r>
              <a:rPr lang="ru-RU" sz="2000" dirty="0" err="1">
                <a:solidFill>
                  <a:srgbClr val="002060"/>
                </a:solidFill>
              </a:rPr>
              <a:t>неї</a:t>
            </a:r>
            <a:r>
              <a:rPr lang="ru-RU" sz="2000" dirty="0">
                <a:solidFill>
                  <a:srgbClr val="002060"/>
                </a:solidFill>
              </a:rPr>
              <a:t>; </a:t>
            </a:r>
            <a:r>
              <a:rPr lang="ru-RU" sz="2000" dirty="0" err="1">
                <a:solidFill>
                  <a:srgbClr val="002060"/>
                </a:solidFill>
              </a:rPr>
              <a:t>підбирати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покинуті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зброю</a:t>
            </a:r>
            <a:r>
              <a:rPr lang="ru-RU" sz="2000" dirty="0">
                <a:solidFill>
                  <a:srgbClr val="002060"/>
                </a:solidFill>
              </a:rPr>
              <a:t> та </a:t>
            </a:r>
            <a:r>
              <a:rPr lang="ru-RU" sz="2000" dirty="0" err="1">
                <a:solidFill>
                  <a:srgbClr val="002060"/>
                </a:solidFill>
              </a:rPr>
              <a:t>боєприпаси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819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09"/>
    </mc:Choice>
    <mc:Fallback>
      <p:transition spd="slow" advTm="2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95536" y="188640"/>
            <a:ext cx="792088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</a:rPr>
              <a:t>Якщо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помітили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вибухонебезпечний</a:t>
            </a:r>
            <a:r>
              <a:rPr lang="ru-RU" sz="2400" b="1" dirty="0">
                <a:solidFill>
                  <a:srgbClr val="002060"/>
                </a:solidFill>
              </a:rPr>
              <a:t> предмет, </a:t>
            </a:r>
            <a:r>
              <a:rPr lang="ru-RU" sz="2400" b="1" dirty="0" err="1">
                <a:solidFill>
                  <a:srgbClr val="002060"/>
                </a:solidFill>
              </a:rPr>
              <a:t>потрібно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діяти</a:t>
            </a:r>
            <a:r>
              <a:rPr lang="ru-RU" sz="2400" b="1" dirty="0">
                <a:solidFill>
                  <a:srgbClr val="002060"/>
                </a:solidFill>
              </a:rPr>
              <a:t> так: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- не </a:t>
            </a:r>
            <a:r>
              <a:rPr lang="ru-RU" sz="2400" dirty="0" err="1">
                <a:solidFill>
                  <a:srgbClr val="002060"/>
                </a:solidFill>
              </a:rPr>
              <a:t>зачіпати</a:t>
            </a:r>
            <a:r>
              <a:rPr lang="ru-RU" sz="2400" dirty="0">
                <a:solidFill>
                  <a:srgbClr val="002060"/>
                </a:solidFill>
              </a:rPr>
              <a:t> його і не </a:t>
            </a:r>
            <a:r>
              <a:rPr lang="ru-RU" sz="2400" dirty="0" err="1">
                <a:solidFill>
                  <a:srgbClr val="002060"/>
                </a:solidFill>
              </a:rPr>
              <a:t>намагатися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розібрати</a:t>
            </a:r>
            <a:r>
              <a:rPr lang="ru-RU" sz="2400" dirty="0">
                <a:solidFill>
                  <a:srgbClr val="002060"/>
                </a:solidFill>
              </a:rPr>
              <a:t>; </a:t>
            </a:r>
            <a:r>
              <a:rPr lang="ru-RU" sz="2400" dirty="0" err="1">
                <a:solidFill>
                  <a:srgbClr val="002060"/>
                </a:solidFill>
              </a:rPr>
              <a:t>позначити</a:t>
            </a:r>
            <a:r>
              <a:rPr lang="ru-RU" sz="2400" dirty="0">
                <a:solidFill>
                  <a:srgbClr val="002060"/>
                </a:solidFill>
              </a:rPr>
              <a:t> місце </a:t>
            </a:r>
            <a:r>
              <a:rPr lang="ru-RU" sz="2400" dirty="0" err="1">
                <a:solidFill>
                  <a:srgbClr val="002060"/>
                </a:solidFill>
              </a:rPr>
              <a:t>знахідки</a:t>
            </a:r>
            <a:r>
              <a:rPr lang="ru-RU" sz="2400" dirty="0">
                <a:solidFill>
                  <a:srgbClr val="002060"/>
                </a:solidFill>
              </a:rPr>
              <a:t> і не </a:t>
            </a:r>
            <a:r>
              <a:rPr lang="ru-RU" sz="2400" dirty="0" err="1">
                <a:solidFill>
                  <a:srgbClr val="002060"/>
                </a:solidFill>
              </a:rPr>
              <a:t>допускати</a:t>
            </a:r>
            <a:r>
              <a:rPr lang="ru-RU" sz="2400" dirty="0">
                <a:solidFill>
                  <a:srgbClr val="002060"/>
                </a:solidFill>
              </a:rPr>
              <a:t> до </a:t>
            </a:r>
            <a:r>
              <a:rPr lang="ru-RU" sz="2400" dirty="0" err="1">
                <a:solidFill>
                  <a:srgbClr val="002060"/>
                </a:solidFill>
              </a:rPr>
              <a:t>нього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інших</a:t>
            </a:r>
            <a:r>
              <a:rPr lang="ru-RU" sz="2400" dirty="0">
                <a:solidFill>
                  <a:srgbClr val="002060"/>
                </a:solidFill>
              </a:rPr>
              <a:t> людей, особливо </a:t>
            </a:r>
            <a:r>
              <a:rPr lang="ru-RU" sz="2400" dirty="0" err="1">
                <a:solidFill>
                  <a:srgbClr val="002060"/>
                </a:solidFill>
              </a:rPr>
              <a:t>дітей</a:t>
            </a:r>
            <a:r>
              <a:rPr lang="ru-RU" sz="2400" dirty="0">
                <a:solidFill>
                  <a:srgbClr val="002060"/>
                </a:solidFill>
              </a:rPr>
              <a:t>;</a:t>
            </a:r>
          </a:p>
          <a:p>
            <a:pPr algn="just"/>
            <a:endParaRPr lang="ru-RU" sz="2400" dirty="0">
              <a:solidFill>
                <a:srgbClr val="002060"/>
              </a:solidFill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- </a:t>
            </a:r>
            <a:r>
              <a:rPr lang="ru-RU" sz="2400" dirty="0" err="1">
                <a:solidFill>
                  <a:srgbClr val="002060"/>
                </a:solidFill>
              </a:rPr>
              <a:t>негайно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повідомити</a:t>
            </a:r>
            <a:r>
              <a:rPr lang="ru-RU" sz="2400" dirty="0">
                <a:solidFill>
                  <a:srgbClr val="002060"/>
                </a:solidFill>
              </a:rPr>
              <a:t> у </a:t>
            </a:r>
            <a:r>
              <a:rPr lang="ru-RU" sz="2400" dirty="0" err="1">
                <a:solidFill>
                  <a:srgbClr val="002060"/>
                </a:solidFill>
              </a:rPr>
              <a:t>найближче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відділення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міліції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військкомат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держоргани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райвідділ</a:t>
            </a:r>
            <a:r>
              <a:rPr lang="ru-RU" sz="2400" dirty="0">
                <a:solidFill>
                  <a:srgbClr val="002060"/>
                </a:solidFill>
              </a:rPr>
              <a:t> ДСНС </a:t>
            </a:r>
            <a:r>
              <a:rPr lang="ru-RU" sz="2400" dirty="0" err="1">
                <a:solidFill>
                  <a:srgbClr val="002060"/>
                </a:solidFill>
              </a:rPr>
              <a:t>або</a:t>
            </a:r>
            <a:r>
              <a:rPr lang="ru-RU" sz="2400" dirty="0">
                <a:solidFill>
                  <a:srgbClr val="002060"/>
                </a:solidFill>
              </a:rPr>
              <a:t> за телефонами «101», «102»; до </a:t>
            </a:r>
            <a:r>
              <a:rPr lang="ru-RU" sz="2400" dirty="0" err="1">
                <a:solidFill>
                  <a:srgbClr val="002060"/>
                </a:solidFill>
              </a:rPr>
              <a:t>прибуття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працівників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міліції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взяти</a:t>
            </a:r>
            <a:r>
              <a:rPr lang="ru-RU" sz="2400" dirty="0">
                <a:solidFill>
                  <a:srgbClr val="002060"/>
                </a:solidFill>
              </a:rPr>
              <a:t> місце і предмет під </a:t>
            </a:r>
            <a:r>
              <a:rPr lang="ru-RU" sz="2400" dirty="0" err="1">
                <a:solidFill>
                  <a:srgbClr val="002060"/>
                </a:solidFill>
              </a:rPr>
              <a:t>нагляд</a:t>
            </a:r>
            <a:r>
              <a:rPr lang="ru-RU" sz="2400" dirty="0">
                <a:solidFill>
                  <a:srgbClr val="002060"/>
                </a:solidFill>
              </a:rPr>
              <a:t>;</a:t>
            </a:r>
          </a:p>
          <a:p>
            <a:pPr algn="just"/>
            <a:endParaRPr lang="ru-RU" sz="2400" dirty="0">
              <a:solidFill>
                <a:srgbClr val="002060"/>
              </a:solidFill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- </a:t>
            </a:r>
            <a:r>
              <a:rPr lang="ru-RU" sz="2400" dirty="0" err="1">
                <a:solidFill>
                  <a:srgbClr val="002060"/>
                </a:solidFill>
              </a:rPr>
              <a:t>якщо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побачили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спалах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або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почули</a:t>
            </a:r>
            <a:r>
              <a:rPr lang="ru-RU" sz="2400" dirty="0">
                <a:solidFill>
                  <a:srgbClr val="002060"/>
                </a:solidFill>
              </a:rPr>
              <a:t> звук </a:t>
            </a:r>
            <a:r>
              <a:rPr lang="ru-RU" sz="2400" dirty="0" err="1">
                <a:solidFill>
                  <a:srgbClr val="002060"/>
                </a:solidFill>
              </a:rPr>
              <a:t>вибуху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негайно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сховатися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чи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лягти</a:t>
            </a:r>
            <a:r>
              <a:rPr lang="ru-RU" sz="2400" dirty="0">
                <a:solidFill>
                  <a:srgbClr val="002060"/>
                </a:solidFill>
              </a:rPr>
              <a:t> на землю, </a:t>
            </a:r>
            <a:r>
              <a:rPr lang="ru-RU" sz="2400" dirty="0" err="1">
                <a:solidFill>
                  <a:srgbClr val="002060"/>
                </a:solidFill>
              </a:rPr>
              <a:t>навіть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якщо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знаходитеся</a:t>
            </a:r>
            <a:r>
              <a:rPr lang="ru-RU" sz="2400" dirty="0">
                <a:solidFill>
                  <a:srgbClr val="002060"/>
                </a:solidFill>
              </a:rPr>
              <a:t> далеко від </a:t>
            </a:r>
            <a:r>
              <a:rPr lang="ru-RU" sz="2400" dirty="0" err="1">
                <a:solidFill>
                  <a:srgbClr val="002060"/>
                </a:solidFill>
              </a:rPr>
              <a:t>місця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вибуху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адже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можна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поранитися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камінням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або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уламками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920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11"/>
    </mc:Choice>
    <mc:Fallback>
      <p:transition spd="slow" advTm="20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908720"/>
            <a:ext cx="6120680" cy="48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59"/>
    </mc:Choice>
    <mc:Fallback>
      <p:transition spd="slow" advTm="21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9512" y="11663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err="1">
                <a:solidFill>
                  <a:srgbClr val="0070C0"/>
                </a:solidFill>
              </a:rPr>
              <a:t>Світлова</a:t>
            </a:r>
            <a:r>
              <a:rPr lang="ru-RU" sz="2400" b="1" u="sng" dirty="0">
                <a:solidFill>
                  <a:srgbClr val="0070C0"/>
                </a:solidFill>
              </a:rPr>
              <a:t> та </a:t>
            </a:r>
            <a:r>
              <a:rPr lang="ru-RU" sz="2400" b="1" u="sng" dirty="0" err="1">
                <a:solidFill>
                  <a:srgbClr val="0070C0"/>
                </a:solidFill>
              </a:rPr>
              <a:t>звукова</a:t>
            </a:r>
            <a:r>
              <a:rPr lang="ru-RU" sz="2400" b="1" u="sng" dirty="0">
                <a:solidFill>
                  <a:srgbClr val="0070C0"/>
                </a:solidFill>
              </a:rPr>
              <a:t> </a:t>
            </a:r>
            <a:r>
              <a:rPr lang="ru-RU" sz="2400" b="1" u="sng" dirty="0" err="1">
                <a:solidFill>
                  <a:srgbClr val="0070C0"/>
                </a:solidFill>
              </a:rPr>
              <a:t>сигналізація</a:t>
            </a:r>
            <a:r>
              <a:rPr lang="ru-RU" sz="2400" b="1" u="sng" dirty="0">
                <a:solidFill>
                  <a:srgbClr val="0070C0"/>
                </a:solidFill>
              </a:rPr>
              <a:t>. </a:t>
            </a:r>
            <a:r>
              <a:rPr lang="ru-RU" sz="2400" b="1" u="sng" dirty="0" err="1" smtClean="0">
                <a:solidFill>
                  <a:srgbClr val="0070C0"/>
                </a:solidFill>
              </a:rPr>
              <a:t>Запобіжні</a:t>
            </a:r>
            <a:r>
              <a:rPr lang="ru-RU" sz="2400" b="1" u="sng" dirty="0" smtClean="0">
                <a:solidFill>
                  <a:srgbClr val="0070C0"/>
                </a:solidFill>
              </a:rPr>
              <a:t> </a:t>
            </a:r>
            <a:r>
              <a:rPr lang="ru-RU" sz="2400" b="1" u="sng" dirty="0" err="1" smtClean="0">
                <a:solidFill>
                  <a:srgbClr val="0070C0"/>
                </a:solidFill>
              </a:rPr>
              <a:t>написи</a:t>
            </a:r>
            <a:r>
              <a:rPr lang="ru-RU" sz="2400" b="1" u="sng" dirty="0" smtClean="0">
                <a:solidFill>
                  <a:srgbClr val="0070C0"/>
                </a:solidFill>
              </a:rPr>
              <a:t>, </a:t>
            </a:r>
            <a:r>
              <a:rPr lang="ru-RU" sz="2400" b="1" u="sng" dirty="0" err="1" smtClean="0">
                <a:solidFill>
                  <a:srgbClr val="0070C0"/>
                </a:solidFill>
              </a:rPr>
              <a:t>сигнальне</a:t>
            </a:r>
            <a:r>
              <a:rPr lang="ru-RU" sz="2400" b="1" u="sng" dirty="0" smtClean="0">
                <a:solidFill>
                  <a:srgbClr val="0070C0"/>
                </a:solidFill>
              </a:rPr>
              <a:t> </a:t>
            </a:r>
            <a:r>
              <a:rPr lang="ru-RU" sz="2400" b="1" u="sng" dirty="0" err="1" smtClean="0">
                <a:solidFill>
                  <a:srgbClr val="0070C0"/>
                </a:solidFill>
              </a:rPr>
              <a:t>пофарбування</a:t>
            </a:r>
            <a:r>
              <a:rPr lang="ru-RU" sz="2400" b="1" u="sng" dirty="0" smtClean="0">
                <a:solidFill>
                  <a:srgbClr val="0070C0"/>
                </a:solidFill>
              </a:rPr>
              <a:t>. Знаки </a:t>
            </a:r>
            <a:r>
              <a:rPr lang="ru-RU" sz="2400" b="1" u="sng" dirty="0" err="1" smtClean="0">
                <a:solidFill>
                  <a:srgbClr val="0070C0"/>
                </a:solidFill>
              </a:rPr>
              <a:t>безпеки</a:t>
            </a:r>
            <a:r>
              <a:rPr lang="ru-RU" u="sng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536504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7"/>
            <a:ext cx="40324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82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51"/>
    </mc:Choice>
    <mc:Fallback>
      <p:transition spd="slow" advTm="22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1520" y="117693"/>
            <a:ext cx="85689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До </a:t>
            </a:r>
            <a:r>
              <a:rPr lang="ru-RU" sz="1600" dirty="0" err="1" smtClean="0">
                <a:solidFill>
                  <a:srgbClr val="002060"/>
                </a:solidFill>
              </a:rPr>
              <a:t>засобів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захисту</a:t>
            </a:r>
            <a:r>
              <a:rPr lang="ru-RU" sz="1600" dirty="0" smtClean="0">
                <a:solidFill>
                  <a:srgbClr val="002060"/>
                </a:solidFill>
              </a:rPr>
              <a:t> від </a:t>
            </a:r>
            <a:r>
              <a:rPr lang="ru-RU" sz="1600" dirty="0" err="1" smtClean="0">
                <a:solidFill>
                  <a:srgbClr val="002060"/>
                </a:solidFill>
              </a:rPr>
              <a:t>небезпечних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факторів</a:t>
            </a:r>
            <a:r>
              <a:rPr lang="ru-RU" sz="1600" dirty="0" smtClean="0">
                <a:solidFill>
                  <a:srgbClr val="002060"/>
                </a:solidFill>
              </a:rPr>
              <a:t> нале­жать </a:t>
            </a:r>
            <a:r>
              <a:rPr lang="ru-RU" sz="1600" dirty="0" err="1" smtClean="0">
                <a:solidFill>
                  <a:srgbClr val="002060"/>
                </a:solidFill>
              </a:rPr>
              <a:t>захисні</a:t>
            </a:r>
            <a:r>
              <a:rPr lang="ru-RU" sz="1600" dirty="0" smtClean="0">
                <a:solidFill>
                  <a:srgbClr val="002060"/>
                </a:solidFill>
              </a:rPr>
              <a:t> та </a:t>
            </a:r>
            <a:r>
              <a:rPr lang="ru-RU" sz="1600" dirty="0" err="1" smtClean="0">
                <a:solidFill>
                  <a:srgbClr val="002060"/>
                </a:solidFill>
              </a:rPr>
              <a:t>запобіжні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пристрої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сигналізація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безпеки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розриви</a:t>
            </a:r>
            <a:r>
              <a:rPr lang="ru-RU" sz="1600" dirty="0" smtClean="0">
                <a:solidFill>
                  <a:srgbClr val="002060"/>
                </a:solidFill>
              </a:rPr>
              <a:t> та </a:t>
            </a:r>
            <a:r>
              <a:rPr lang="ru-RU" sz="1600" dirty="0" err="1" smtClean="0">
                <a:solidFill>
                  <a:srgbClr val="002060"/>
                </a:solidFill>
              </a:rPr>
              <a:t>габарити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безпеки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дистанційне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управління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1600" dirty="0" err="1" smtClean="0">
                <a:solidFill>
                  <a:srgbClr val="002060"/>
                </a:solidFill>
              </a:rPr>
              <a:t>Захисні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пристрої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застосовуються</a:t>
            </a:r>
            <a:r>
              <a:rPr lang="ru-RU" sz="1600" dirty="0" smtClean="0">
                <a:solidFill>
                  <a:srgbClr val="002060"/>
                </a:solidFill>
              </a:rPr>
              <a:t> для </a:t>
            </a:r>
            <a:r>
              <a:rPr lang="ru-RU" sz="1600" dirty="0" err="1" smtClean="0">
                <a:solidFill>
                  <a:srgbClr val="002060"/>
                </a:solidFill>
              </a:rPr>
              <a:t>ізоляції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частин</a:t>
            </a:r>
            <a:r>
              <a:rPr lang="ru-RU" sz="1600" dirty="0" smtClean="0">
                <a:solidFill>
                  <a:srgbClr val="002060"/>
                </a:solidFill>
              </a:rPr>
              <a:t> машин та </a:t>
            </a:r>
            <a:r>
              <a:rPr lang="ru-RU" sz="1600" dirty="0" err="1" smtClean="0">
                <a:solidFill>
                  <a:srgbClr val="002060"/>
                </a:solidFill>
              </a:rPr>
              <a:t>механізмів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що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рухаються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місць</a:t>
            </a:r>
            <a:r>
              <a:rPr lang="ru-RU" sz="1600" dirty="0" smtClean="0">
                <a:solidFill>
                  <a:srgbClr val="002060"/>
                </a:solidFill>
              </a:rPr>
              <a:t>, де </a:t>
            </a:r>
            <a:r>
              <a:rPr lang="ru-RU" sz="1600" dirty="0" err="1" smtClean="0">
                <a:solidFill>
                  <a:srgbClr val="002060"/>
                </a:solidFill>
              </a:rPr>
              <a:t>відлітають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частки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матеріалу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що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обробляється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небезпечних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щодо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ураження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електричним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струмом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частин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обладнання</a:t>
            </a:r>
            <a:r>
              <a:rPr lang="ru-RU" sz="1600" dirty="0" smtClean="0">
                <a:solidFill>
                  <a:srgbClr val="002060"/>
                </a:solidFill>
              </a:rPr>
              <a:t>, зон та </a:t>
            </a:r>
            <a:r>
              <a:rPr lang="ru-RU" sz="1600" dirty="0" err="1" smtClean="0">
                <a:solidFill>
                  <a:srgbClr val="002060"/>
                </a:solidFill>
              </a:rPr>
              <a:t>дільниць</a:t>
            </a:r>
            <a:r>
              <a:rPr lang="ru-RU" sz="1600" dirty="0" smtClean="0">
                <a:solidFill>
                  <a:srgbClr val="002060"/>
                </a:solidFill>
              </a:rPr>
              <a:t>, де </a:t>
            </a:r>
            <a:r>
              <a:rPr lang="ru-RU" sz="1600" dirty="0" err="1" smtClean="0">
                <a:solidFill>
                  <a:srgbClr val="002060"/>
                </a:solidFill>
              </a:rPr>
              <a:t>існує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постійна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небезпека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шкідливого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впли­ву</a:t>
            </a:r>
            <a:r>
              <a:rPr lang="ru-RU" sz="1600" dirty="0" smtClean="0">
                <a:solidFill>
                  <a:srgbClr val="002060"/>
                </a:solidFill>
              </a:rPr>
              <a:t> на </a:t>
            </a:r>
            <a:r>
              <a:rPr lang="ru-RU" sz="1600" dirty="0" err="1" smtClean="0">
                <a:solidFill>
                  <a:srgbClr val="002060"/>
                </a:solidFill>
              </a:rPr>
              <a:t>людину</a:t>
            </a:r>
            <a:r>
              <a:rPr lang="ru-RU" sz="1600" dirty="0" smtClean="0">
                <a:solidFill>
                  <a:srgbClr val="002060"/>
                </a:solidFill>
              </a:rPr>
              <a:t> температур, </a:t>
            </a:r>
            <a:r>
              <a:rPr lang="ru-RU" sz="1600" dirty="0" err="1" smtClean="0">
                <a:solidFill>
                  <a:srgbClr val="002060"/>
                </a:solidFill>
              </a:rPr>
              <a:t>випромінювань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тощо</a:t>
            </a:r>
            <a:r>
              <a:rPr lang="ru-RU" sz="1600" dirty="0" smtClean="0">
                <a:solidFill>
                  <a:srgbClr val="002060"/>
                </a:solidFill>
              </a:rPr>
              <a:t>.   </a:t>
            </a:r>
            <a:r>
              <a:rPr lang="ru-RU" sz="1600" dirty="0" err="1" smtClean="0">
                <a:solidFill>
                  <a:srgbClr val="002060"/>
                </a:solidFill>
              </a:rPr>
              <a:t>Огород­жуються</a:t>
            </a:r>
            <a:r>
              <a:rPr lang="ru-RU" sz="1600" dirty="0" smtClean="0">
                <a:solidFill>
                  <a:srgbClr val="002060"/>
                </a:solidFill>
              </a:rPr>
              <a:t> канали, </a:t>
            </a:r>
            <a:r>
              <a:rPr lang="ru-RU" sz="1600" dirty="0" err="1" smtClean="0">
                <a:solidFill>
                  <a:srgbClr val="002060"/>
                </a:solidFill>
              </a:rPr>
              <a:t>ями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колодязі</a:t>
            </a:r>
            <a:r>
              <a:rPr lang="ru-RU" sz="1600" dirty="0" smtClean="0">
                <a:solidFill>
                  <a:srgbClr val="002060"/>
                </a:solidFill>
              </a:rPr>
              <a:t>, люки, </a:t>
            </a:r>
            <a:r>
              <a:rPr lang="ru-RU" sz="1600" dirty="0" err="1" smtClean="0">
                <a:solidFill>
                  <a:srgbClr val="002060"/>
                </a:solidFill>
              </a:rPr>
              <a:t>різні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прорізи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робо­чі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місця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розташовані</a:t>
            </a:r>
            <a:r>
              <a:rPr lang="ru-RU" sz="1600" dirty="0" smtClean="0">
                <a:solidFill>
                  <a:srgbClr val="002060"/>
                </a:solidFill>
              </a:rPr>
              <a:t> на </a:t>
            </a:r>
            <a:r>
              <a:rPr lang="ru-RU" sz="1600" dirty="0" err="1" smtClean="0">
                <a:solidFill>
                  <a:srgbClr val="002060"/>
                </a:solidFill>
              </a:rPr>
              <a:t>висоті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1600" dirty="0" err="1" smtClean="0">
                <a:solidFill>
                  <a:srgbClr val="002060"/>
                </a:solidFill>
              </a:rPr>
              <a:t>Огородження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бувають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тимчасові</a:t>
            </a:r>
            <a:r>
              <a:rPr lang="ru-RU" sz="1600" dirty="0" smtClean="0">
                <a:solidFill>
                  <a:srgbClr val="002060"/>
                </a:solidFill>
              </a:rPr>
              <a:t> (</a:t>
            </a:r>
            <a:r>
              <a:rPr lang="ru-RU" sz="1600" dirty="0" err="1" smtClean="0">
                <a:solidFill>
                  <a:srgbClr val="002060"/>
                </a:solidFill>
              </a:rPr>
              <a:t>переносні</a:t>
            </a:r>
            <a:r>
              <a:rPr lang="ru-RU" sz="1600" dirty="0" smtClean="0">
                <a:solidFill>
                  <a:srgbClr val="002060"/>
                </a:solidFill>
              </a:rPr>
              <a:t>) для </a:t>
            </a:r>
            <a:r>
              <a:rPr lang="ru-RU" sz="1600" dirty="0" err="1" smtClean="0">
                <a:solidFill>
                  <a:srgbClr val="002060"/>
                </a:solidFill>
              </a:rPr>
              <a:t>по­значення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небезпеки</a:t>
            </a:r>
            <a:r>
              <a:rPr lang="ru-RU" sz="1600" dirty="0" smtClean="0">
                <a:solidFill>
                  <a:srgbClr val="002060"/>
                </a:solidFill>
              </a:rPr>
              <a:t> у </a:t>
            </a:r>
            <a:r>
              <a:rPr lang="ru-RU" sz="1600" dirty="0" err="1" smtClean="0">
                <a:solidFill>
                  <a:srgbClr val="002060"/>
                </a:solidFill>
              </a:rPr>
              <a:t>зв'язку</a:t>
            </a:r>
            <a:r>
              <a:rPr lang="ru-RU" sz="1600" dirty="0" smtClean="0">
                <a:solidFill>
                  <a:srgbClr val="002060"/>
                </a:solidFill>
              </a:rPr>
              <a:t> з </a:t>
            </a:r>
            <a:r>
              <a:rPr lang="ru-RU" sz="1600" dirty="0" err="1" smtClean="0">
                <a:solidFill>
                  <a:srgbClr val="002060"/>
                </a:solidFill>
              </a:rPr>
              <a:t>проведенням</a:t>
            </a:r>
            <a:r>
              <a:rPr lang="ru-RU" sz="1600" dirty="0" smtClean="0">
                <a:solidFill>
                  <a:srgbClr val="002060"/>
                </a:solidFill>
              </a:rPr>
              <a:t> будь-</a:t>
            </a:r>
            <a:r>
              <a:rPr lang="ru-RU" sz="1600" dirty="0" err="1" smtClean="0">
                <a:solidFill>
                  <a:srgbClr val="002060"/>
                </a:solidFill>
              </a:rPr>
              <a:t>яких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робіт</a:t>
            </a:r>
            <a:r>
              <a:rPr lang="ru-RU" sz="1600" dirty="0" smtClean="0">
                <a:solidFill>
                  <a:srgbClr val="002060"/>
                </a:solidFill>
              </a:rPr>
              <a:t> (ремонт </a:t>
            </a:r>
            <a:r>
              <a:rPr lang="ru-RU" sz="1600" dirty="0" err="1" smtClean="0">
                <a:solidFill>
                  <a:srgbClr val="002060"/>
                </a:solidFill>
              </a:rPr>
              <a:t>шляхів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проведення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робіт</a:t>
            </a:r>
            <a:r>
              <a:rPr lang="ru-RU" sz="1600" dirty="0" smtClean="0">
                <a:solidFill>
                  <a:srgbClr val="002060"/>
                </a:solidFill>
              </a:rPr>
              <a:t> у </a:t>
            </a:r>
            <a:r>
              <a:rPr lang="ru-RU" sz="1600" dirty="0" err="1" smtClean="0">
                <a:solidFill>
                  <a:srgbClr val="002060"/>
                </a:solidFill>
              </a:rPr>
              <a:t>колодязях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очи­щення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покрівель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будівель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тощо</a:t>
            </a:r>
            <a:r>
              <a:rPr lang="ru-RU" sz="1600" dirty="0" smtClean="0">
                <a:solidFill>
                  <a:srgbClr val="002060"/>
                </a:solidFill>
              </a:rPr>
              <a:t>), </a:t>
            </a:r>
            <a:r>
              <a:rPr lang="ru-RU" sz="1600" dirty="0" err="1" smtClean="0">
                <a:solidFill>
                  <a:srgbClr val="002060"/>
                </a:solidFill>
              </a:rPr>
              <a:t>постійні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нерухомі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що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знімаються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тільки</a:t>
            </a:r>
            <a:r>
              <a:rPr lang="ru-RU" sz="1600" dirty="0" smtClean="0">
                <a:solidFill>
                  <a:srgbClr val="002060"/>
                </a:solidFill>
              </a:rPr>
              <a:t> під час ремонту (для </a:t>
            </a:r>
            <a:r>
              <a:rPr lang="ru-RU" sz="1600" dirty="0" err="1" smtClean="0">
                <a:solidFill>
                  <a:srgbClr val="002060"/>
                </a:solidFill>
              </a:rPr>
              <a:t>огородження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ва­лів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гвинтів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шківів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шестерень</a:t>
            </a:r>
            <a:r>
              <a:rPr lang="ru-RU" sz="1600" dirty="0" smtClean="0">
                <a:solidFill>
                  <a:srgbClr val="002060"/>
                </a:solidFill>
              </a:rPr>
              <a:t>) та </a:t>
            </a:r>
            <a:r>
              <a:rPr lang="ru-RU" sz="1600" dirty="0" err="1" smtClean="0">
                <a:solidFill>
                  <a:srgbClr val="002060"/>
                </a:solidFill>
              </a:rPr>
              <a:t>ті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що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періодично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від­криваються</a:t>
            </a:r>
            <a:r>
              <a:rPr lang="ru-RU" sz="1600" dirty="0" smtClean="0">
                <a:solidFill>
                  <a:srgbClr val="002060"/>
                </a:solidFill>
              </a:rPr>
              <a:t> в </a:t>
            </a:r>
            <a:r>
              <a:rPr lang="ru-RU" sz="1600" dirty="0" err="1" smtClean="0">
                <a:solidFill>
                  <a:srgbClr val="002060"/>
                </a:solidFill>
              </a:rPr>
              <a:t>процесі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роботи</a:t>
            </a:r>
            <a:r>
              <a:rPr lang="ru-RU" sz="1600" dirty="0" smtClean="0">
                <a:solidFill>
                  <a:srgbClr val="002060"/>
                </a:solidFill>
              </a:rPr>
              <a:t> для </a:t>
            </a:r>
            <a:r>
              <a:rPr lang="ru-RU" sz="1600" dirty="0" err="1" smtClean="0">
                <a:solidFill>
                  <a:srgbClr val="002060"/>
                </a:solidFill>
              </a:rPr>
              <a:t>встановлення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чи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знят­тя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деталі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1600" dirty="0" err="1" smtClean="0">
                <a:solidFill>
                  <a:srgbClr val="002060"/>
                </a:solidFill>
              </a:rPr>
              <a:t>Огородження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можуть</a:t>
            </a:r>
            <a:r>
              <a:rPr lang="ru-RU" sz="1600" dirty="0" smtClean="0">
                <a:solidFill>
                  <a:srgbClr val="002060"/>
                </a:solidFill>
              </a:rPr>
              <a:t> бути і </a:t>
            </a:r>
            <a:r>
              <a:rPr lang="ru-RU" sz="1600" dirty="0" err="1" smtClean="0">
                <a:solidFill>
                  <a:srgbClr val="002060"/>
                </a:solidFill>
              </a:rPr>
              <a:t>електронними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що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спра­цьовують</a:t>
            </a:r>
            <a:r>
              <a:rPr lang="ru-RU" sz="1600" dirty="0" smtClean="0">
                <a:solidFill>
                  <a:srgbClr val="002060"/>
                </a:solidFill>
              </a:rPr>
              <a:t> при </a:t>
            </a:r>
            <a:r>
              <a:rPr lang="ru-RU" sz="1600" dirty="0" err="1" smtClean="0">
                <a:solidFill>
                  <a:srgbClr val="002060"/>
                </a:solidFill>
              </a:rPr>
              <a:t>наближенні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або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перетинанні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контрольної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зони</a:t>
            </a:r>
            <a:r>
              <a:rPr lang="ru-RU" sz="1600" dirty="0" smtClean="0">
                <a:solidFill>
                  <a:srgbClr val="002060"/>
                </a:solidFill>
              </a:rPr>
              <a:t> (</a:t>
            </a:r>
            <a:r>
              <a:rPr lang="ru-RU" sz="1600" dirty="0" err="1" smtClean="0">
                <a:solidFill>
                  <a:srgbClr val="002060"/>
                </a:solidFill>
              </a:rPr>
              <a:t>фотоелектронні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електромагнітні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тощо</a:t>
            </a:r>
            <a:r>
              <a:rPr lang="ru-RU" sz="1600" dirty="0" smtClean="0">
                <a:solidFill>
                  <a:srgbClr val="002060"/>
                </a:solidFill>
              </a:rPr>
              <a:t>). Для </a:t>
            </a:r>
            <a:r>
              <a:rPr lang="ru-RU" sz="1600" dirty="0" err="1" smtClean="0">
                <a:solidFill>
                  <a:srgbClr val="002060"/>
                </a:solidFill>
              </a:rPr>
              <a:t>попе­редження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випадкового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проникнення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людини</a:t>
            </a:r>
            <a:r>
              <a:rPr lang="ru-RU" sz="1600" dirty="0" smtClean="0">
                <a:solidFill>
                  <a:srgbClr val="002060"/>
                </a:solidFill>
              </a:rPr>
              <a:t> в </a:t>
            </a:r>
            <a:r>
              <a:rPr lang="ru-RU" sz="1600" dirty="0" err="1" smtClean="0">
                <a:solidFill>
                  <a:srgbClr val="002060"/>
                </a:solidFill>
              </a:rPr>
              <a:t>небезпеч­ну</a:t>
            </a:r>
            <a:r>
              <a:rPr lang="ru-RU" sz="1600" dirty="0" smtClean="0">
                <a:solidFill>
                  <a:srgbClr val="002060"/>
                </a:solidFill>
              </a:rPr>
              <a:t> зону </a:t>
            </a:r>
            <a:r>
              <a:rPr lang="ru-RU" sz="1600" dirty="0" err="1" smtClean="0">
                <a:solidFill>
                  <a:srgbClr val="002060"/>
                </a:solidFill>
              </a:rPr>
              <a:t>захисні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пристрої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блокуються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пусковим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механіз­мом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обладнання</a:t>
            </a:r>
            <a:r>
              <a:rPr lang="ru-RU" sz="1600" dirty="0" smtClean="0">
                <a:solidFill>
                  <a:srgbClr val="002060"/>
                </a:solidFill>
              </a:rPr>
              <a:t>. В </a:t>
            </a:r>
            <a:r>
              <a:rPr lang="ru-RU" sz="1600" dirty="0" err="1" smtClean="0">
                <a:solidFill>
                  <a:srgbClr val="002060"/>
                </a:solidFill>
              </a:rPr>
              <a:t>електричних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пристроях</a:t>
            </a:r>
            <a:r>
              <a:rPr lang="ru-RU" sz="1600" dirty="0" smtClean="0">
                <a:solidFill>
                  <a:srgbClr val="002060"/>
                </a:solidFill>
              </a:rPr>
              <a:t> при </a:t>
            </a:r>
            <a:r>
              <a:rPr lang="ru-RU" sz="1600" dirty="0" err="1" smtClean="0">
                <a:solidFill>
                  <a:srgbClr val="002060"/>
                </a:solidFill>
              </a:rPr>
              <a:t>відкриван­ні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чи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знятті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огородження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струмовідних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частин</a:t>
            </a:r>
            <a:r>
              <a:rPr lang="ru-RU" sz="1600" dirty="0" smtClean="0">
                <a:solidFill>
                  <a:srgbClr val="002060"/>
                </a:solidFill>
              </a:rPr>
              <a:t> з них ав­томатично </a:t>
            </a:r>
            <a:r>
              <a:rPr lang="ru-RU" sz="1600" dirty="0" err="1" smtClean="0">
                <a:solidFill>
                  <a:srgbClr val="002060"/>
                </a:solidFill>
              </a:rPr>
              <a:t>зніма­ється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напруга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1600" dirty="0" err="1" smtClean="0">
                <a:solidFill>
                  <a:srgbClr val="002060"/>
                </a:solidFill>
              </a:rPr>
              <a:t>Запобіжні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пристрої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застосовують</a:t>
            </a:r>
            <a:r>
              <a:rPr lang="ru-RU" sz="1600" dirty="0" smtClean="0">
                <a:solidFill>
                  <a:srgbClr val="002060"/>
                </a:solidFill>
              </a:rPr>
              <a:t> для </a:t>
            </a:r>
            <a:r>
              <a:rPr lang="ru-RU" sz="1600" dirty="0" err="1" smtClean="0">
                <a:solidFill>
                  <a:srgbClr val="002060"/>
                </a:solidFill>
              </a:rPr>
              <a:t>обмеження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ви­ходу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заданих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небезпечних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параметрів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обладнання</a:t>
            </a:r>
            <a:r>
              <a:rPr lang="ru-RU" sz="1600" dirty="0" smtClean="0">
                <a:solidFill>
                  <a:srgbClr val="002060"/>
                </a:solidFill>
              </a:rPr>
              <a:t> за </a:t>
            </a:r>
            <a:r>
              <a:rPr lang="ru-RU" sz="1600" dirty="0" err="1" smtClean="0">
                <a:solidFill>
                  <a:srgbClr val="002060"/>
                </a:solidFill>
              </a:rPr>
              <a:t>межі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допустимих</a:t>
            </a:r>
            <a:r>
              <a:rPr lang="ru-RU" sz="1600" dirty="0" smtClean="0">
                <a:solidFill>
                  <a:srgbClr val="002060"/>
                </a:solidFill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</a:rPr>
              <a:t>Цими</a:t>
            </a:r>
            <a:r>
              <a:rPr lang="ru-RU" sz="1600" dirty="0" smtClean="0">
                <a:solidFill>
                  <a:srgbClr val="002060"/>
                </a:solidFill>
              </a:rPr>
              <a:t> параметрами </a:t>
            </a:r>
            <a:r>
              <a:rPr lang="ru-RU" sz="1600" dirty="0" err="1" smtClean="0">
                <a:solidFill>
                  <a:srgbClr val="002060"/>
                </a:solidFill>
              </a:rPr>
              <a:t>можуть</a:t>
            </a:r>
            <a:r>
              <a:rPr lang="ru-RU" sz="1600" dirty="0" smtClean="0">
                <a:solidFill>
                  <a:srgbClr val="002060"/>
                </a:solidFill>
              </a:rPr>
              <a:t> бути </a:t>
            </a:r>
            <a:r>
              <a:rPr lang="ru-RU" sz="1600" dirty="0" err="1" smtClean="0">
                <a:solidFill>
                  <a:srgbClr val="002060"/>
                </a:solidFill>
              </a:rPr>
              <a:t>статич­ні</a:t>
            </a:r>
            <a:r>
              <a:rPr lang="ru-RU" sz="1600" dirty="0" smtClean="0">
                <a:solidFill>
                  <a:srgbClr val="002060"/>
                </a:solidFill>
              </a:rPr>
              <a:t> та </a:t>
            </a:r>
            <a:r>
              <a:rPr lang="ru-RU" sz="1600" dirty="0" err="1" smtClean="0">
                <a:solidFill>
                  <a:srgbClr val="002060"/>
                </a:solidFill>
              </a:rPr>
              <a:t>динамічні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навантаження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довжина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пересування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ме­ханізму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рівень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рідини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швидкість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пересування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тиск</a:t>
            </a:r>
            <a:r>
              <a:rPr lang="ru-RU" sz="1600" dirty="0" smtClean="0">
                <a:solidFill>
                  <a:srgbClr val="002060"/>
                </a:solidFill>
              </a:rPr>
              <a:t> пари, газу, води, температура, сила </a:t>
            </a:r>
            <a:r>
              <a:rPr lang="ru-RU" sz="1600" dirty="0" err="1" smtClean="0">
                <a:solidFill>
                  <a:srgbClr val="002060"/>
                </a:solidFill>
              </a:rPr>
              <a:t>електричного</a:t>
            </a:r>
            <a:r>
              <a:rPr lang="ru-RU" sz="1600" dirty="0" smtClean="0">
                <a:solidFill>
                  <a:srgbClr val="002060"/>
                </a:solidFill>
              </a:rPr>
              <a:t> струму </a:t>
            </a:r>
            <a:r>
              <a:rPr lang="ru-RU" sz="1600" dirty="0" err="1" smtClean="0">
                <a:solidFill>
                  <a:srgbClr val="002060"/>
                </a:solidFill>
              </a:rPr>
              <a:t>тощо</a:t>
            </a:r>
            <a:r>
              <a:rPr lang="ru-RU" sz="1600" dirty="0" smtClean="0">
                <a:solidFill>
                  <a:srgbClr val="002060"/>
                </a:solidFill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</a:rPr>
              <a:t>Запо­бі­жні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пристрої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спрацьовують</a:t>
            </a:r>
            <a:r>
              <a:rPr lang="ru-RU" sz="1600" dirty="0" smtClean="0">
                <a:solidFill>
                  <a:srgbClr val="002060"/>
                </a:solidFill>
              </a:rPr>
              <a:t> автоматично, </a:t>
            </a:r>
            <a:r>
              <a:rPr lang="ru-RU" sz="1600" dirty="0" err="1" smtClean="0">
                <a:solidFill>
                  <a:srgbClr val="002060"/>
                </a:solidFill>
              </a:rPr>
              <a:t>вимика­ючи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джерело</a:t>
            </a:r>
            <a:r>
              <a:rPr lang="ru-RU" sz="1600" dirty="0" smtClean="0">
                <a:solidFill>
                  <a:srgbClr val="002060"/>
                </a:solidFill>
              </a:rPr>
              <a:t> пара­метру, </a:t>
            </a:r>
            <a:r>
              <a:rPr lang="ru-RU" sz="1600" dirty="0" err="1" smtClean="0">
                <a:solidFill>
                  <a:srgbClr val="002060"/>
                </a:solidFill>
              </a:rPr>
              <a:t>що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контролюється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</a:rPr>
              <a:t>або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ство­рюють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</a:rPr>
              <a:t>умови</a:t>
            </a:r>
            <a:r>
              <a:rPr lang="ru-RU" sz="1600" dirty="0" smtClean="0">
                <a:solidFill>
                  <a:srgbClr val="002060"/>
                </a:solidFill>
              </a:rPr>
              <a:t> для </a:t>
            </a:r>
            <a:r>
              <a:rPr lang="ru-RU" sz="1600" dirty="0" err="1" smtClean="0">
                <a:solidFill>
                  <a:srgbClr val="002060"/>
                </a:solidFill>
              </a:rPr>
              <a:t>ослаблення</a:t>
            </a:r>
            <a:r>
              <a:rPr lang="ru-RU" sz="1600" dirty="0" smtClean="0">
                <a:solidFill>
                  <a:srgbClr val="002060"/>
                </a:solidFill>
              </a:rPr>
              <a:t> його </a:t>
            </a:r>
            <a:r>
              <a:rPr lang="ru-RU" sz="1600" dirty="0" err="1" smtClean="0">
                <a:solidFill>
                  <a:srgbClr val="002060"/>
                </a:solidFill>
              </a:rPr>
              <a:t>впливу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0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81"/>
    </mc:Choice>
    <mc:Fallback>
      <p:transition spd="slow" advTm="2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u="sng" dirty="0" err="1" smtClean="0">
                <a:solidFill>
                  <a:srgbClr val="C00000"/>
                </a:solidFill>
              </a:rPr>
              <a:t>Червоний</a:t>
            </a:r>
            <a:r>
              <a:rPr lang="ru-RU" sz="2200" b="1" i="1" dirty="0" smtClean="0">
                <a:solidFill>
                  <a:srgbClr val="C00000"/>
                </a:solidFill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</a:rPr>
              <a:t>сигнальний</a:t>
            </a:r>
            <a:r>
              <a:rPr lang="ru-RU" sz="2200" i="1" dirty="0" smtClean="0">
                <a:solidFill>
                  <a:srgbClr val="C00000"/>
                </a:solidFill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</a:rPr>
              <a:t>колір</a:t>
            </a:r>
            <a:r>
              <a:rPr lang="ru-RU" sz="2200" i="1" dirty="0" smtClean="0">
                <a:solidFill>
                  <a:srgbClr val="C00000"/>
                </a:solidFill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</a:rPr>
              <a:t>застосовується</a:t>
            </a:r>
            <a:r>
              <a:rPr lang="ru-RU" sz="2200" i="1" dirty="0" smtClean="0">
                <a:solidFill>
                  <a:srgbClr val="C00000"/>
                </a:solidFill>
              </a:rPr>
              <a:t> як </a:t>
            </a:r>
            <a:r>
              <a:rPr lang="ru-RU" sz="2200" i="1" dirty="0" err="1" smtClean="0">
                <a:solidFill>
                  <a:srgbClr val="C00000"/>
                </a:solidFill>
              </a:rPr>
              <a:t>забо­ронний</a:t>
            </a:r>
            <a:r>
              <a:rPr lang="ru-RU" sz="2200" i="1" dirty="0" smtClean="0">
                <a:solidFill>
                  <a:srgbClr val="C00000"/>
                </a:solidFill>
              </a:rPr>
              <a:t> і </a:t>
            </a:r>
            <a:r>
              <a:rPr lang="ru-RU" sz="2200" i="1" dirty="0" err="1" smtClean="0">
                <a:solidFill>
                  <a:srgbClr val="C00000"/>
                </a:solidFill>
              </a:rPr>
              <a:t>вказує</a:t>
            </a:r>
            <a:r>
              <a:rPr lang="ru-RU" sz="2200" i="1" dirty="0" smtClean="0">
                <a:solidFill>
                  <a:srgbClr val="C00000"/>
                </a:solidFill>
              </a:rPr>
              <a:t> на </a:t>
            </a:r>
            <a:r>
              <a:rPr lang="ru-RU" sz="2200" i="1" dirty="0" err="1" smtClean="0">
                <a:solidFill>
                  <a:srgbClr val="C00000"/>
                </a:solidFill>
              </a:rPr>
              <a:t>безпосередню</a:t>
            </a:r>
            <a:r>
              <a:rPr lang="ru-RU" sz="2200" i="1" dirty="0" smtClean="0">
                <a:solidFill>
                  <a:srgbClr val="C00000"/>
                </a:solidFill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</a:rPr>
              <a:t>небезпеку</a:t>
            </a:r>
            <a:r>
              <a:rPr lang="ru-RU" sz="2200" i="1" dirty="0" smtClean="0">
                <a:solidFill>
                  <a:srgbClr val="C00000"/>
                </a:solidFill>
              </a:rPr>
              <a:t> та </a:t>
            </a:r>
            <a:r>
              <a:rPr lang="ru-RU" sz="2200" i="1" dirty="0" err="1" smtClean="0">
                <a:solidFill>
                  <a:srgbClr val="C00000"/>
                </a:solidFill>
              </a:rPr>
              <a:t>засоби</a:t>
            </a:r>
            <a:r>
              <a:rPr lang="ru-RU" sz="2200" i="1" dirty="0" smtClean="0">
                <a:solidFill>
                  <a:srgbClr val="C00000"/>
                </a:solidFill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</a:rPr>
              <a:t>пожежогасіння</a:t>
            </a:r>
            <a:r>
              <a:rPr lang="ru-RU" sz="2200" i="1" dirty="0" smtClean="0">
                <a:solidFill>
                  <a:srgbClr val="C00000"/>
                </a:solidFill>
              </a:rPr>
              <a:t>. </a:t>
            </a:r>
          </a:p>
          <a:p>
            <a:r>
              <a:rPr lang="ru-RU" sz="2200" i="1" dirty="0" err="1" smtClean="0">
                <a:solidFill>
                  <a:srgbClr val="C00000"/>
                </a:solidFill>
              </a:rPr>
              <a:t>Він</a:t>
            </a:r>
            <a:r>
              <a:rPr lang="ru-RU" sz="2200" i="1" dirty="0" smtClean="0">
                <a:solidFill>
                  <a:srgbClr val="C00000"/>
                </a:solidFill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</a:rPr>
              <a:t>застосовується</a:t>
            </a:r>
            <a:r>
              <a:rPr lang="ru-RU" sz="2200" i="1" dirty="0" smtClean="0">
                <a:solidFill>
                  <a:srgbClr val="C00000"/>
                </a:solidFill>
              </a:rPr>
              <a:t> для </a:t>
            </a:r>
            <a:r>
              <a:rPr lang="ru-RU" sz="2200" i="1" dirty="0" err="1" smtClean="0">
                <a:solidFill>
                  <a:srgbClr val="C00000"/>
                </a:solidFill>
              </a:rPr>
              <a:t>нанесення</a:t>
            </a:r>
            <a:r>
              <a:rPr lang="ru-RU" sz="2200" i="1" dirty="0" smtClean="0">
                <a:solidFill>
                  <a:srgbClr val="C00000"/>
                </a:solidFill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</a:rPr>
              <a:t>забо­ронних</a:t>
            </a:r>
            <a:r>
              <a:rPr lang="ru-RU" sz="2200" i="1" dirty="0" smtClean="0">
                <a:solidFill>
                  <a:srgbClr val="C00000"/>
                </a:solidFill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</a:rPr>
              <a:t>написів</a:t>
            </a:r>
            <a:r>
              <a:rPr lang="ru-RU" sz="2200" i="1" dirty="0" smtClean="0">
                <a:solidFill>
                  <a:srgbClr val="C00000"/>
                </a:solidFill>
              </a:rPr>
              <a:t> і </a:t>
            </a:r>
            <a:r>
              <a:rPr lang="ru-RU" sz="2200" i="1" dirty="0" err="1" smtClean="0">
                <a:solidFill>
                  <a:srgbClr val="C00000"/>
                </a:solidFill>
              </a:rPr>
              <a:t>символів</a:t>
            </a:r>
            <a:r>
              <a:rPr lang="ru-RU" sz="2200" i="1" dirty="0" smtClean="0">
                <a:solidFill>
                  <a:srgbClr val="C00000"/>
                </a:solidFill>
              </a:rPr>
              <a:t> на знаках </a:t>
            </a:r>
            <a:r>
              <a:rPr lang="ru-RU" sz="2200" i="1" dirty="0" err="1" smtClean="0">
                <a:solidFill>
                  <a:srgbClr val="C00000"/>
                </a:solidFill>
              </a:rPr>
              <a:t>пожежної</a:t>
            </a:r>
            <a:r>
              <a:rPr lang="ru-RU" sz="2200" i="1" dirty="0" smtClean="0">
                <a:solidFill>
                  <a:srgbClr val="C00000"/>
                </a:solidFill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</a:rPr>
              <a:t>безпеки</a:t>
            </a:r>
            <a:r>
              <a:rPr lang="ru-RU" sz="2200" i="1" dirty="0" smtClean="0">
                <a:solidFill>
                  <a:srgbClr val="C00000"/>
                </a:solidFill>
              </a:rPr>
              <a:t>, для </a:t>
            </a:r>
            <a:r>
              <a:rPr lang="ru-RU" sz="2200" i="1" dirty="0" err="1" smtClean="0">
                <a:solidFill>
                  <a:srgbClr val="C00000"/>
                </a:solidFill>
              </a:rPr>
              <a:t>фарбування</a:t>
            </a:r>
            <a:r>
              <a:rPr lang="ru-RU" sz="2200" i="1" dirty="0" smtClean="0">
                <a:solidFill>
                  <a:srgbClr val="C00000"/>
                </a:solidFill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</a:rPr>
              <a:t>внутрішніх</a:t>
            </a:r>
            <a:r>
              <a:rPr lang="ru-RU" sz="2200" i="1" dirty="0" smtClean="0">
                <a:solidFill>
                  <a:srgbClr val="C00000"/>
                </a:solidFill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</a:rPr>
              <a:t>частин</a:t>
            </a:r>
            <a:r>
              <a:rPr lang="ru-RU" sz="2200" i="1" dirty="0" smtClean="0">
                <a:solidFill>
                  <a:srgbClr val="C00000"/>
                </a:solidFill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</a:rPr>
              <a:t>кожухів</a:t>
            </a:r>
            <a:r>
              <a:rPr lang="ru-RU" sz="2200" i="1" dirty="0" smtClean="0">
                <a:solidFill>
                  <a:srgbClr val="C00000"/>
                </a:solidFill>
              </a:rPr>
              <a:t> і </a:t>
            </a:r>
            <a:r>
              <a:rPr lang="ru-RU" sz="2200" i="1" dirty="0" err="1" smtClean="0">
                <a:solidFill>
                  <a:srgbClr val="C00000"/>
                </a:solidFill>
              </a:rPr>
              <a:t>корпусів</a:t>
            </a:r>
            <a:r>
              <a:rPr lang="ru-RU" sz="2200" i="1" dirty="0" smtClean="0">
                <a:solidFill>
                  <a:srgbClr val="C00000"/>
                </a:solidFill>
              </a:rPr>
              <a:t>, </a:t>
            </a:r>
            <a:r>
              <a:rPr lang="ru-RU" sz="2200" i="1" dirty="0" err="1" smtClean="0">
                <a:solidFill>
                  <a:srgbClr val="C00000"/>
                </a:solidFill>
              </a:rPr>
              <a:t>що</a:t>
            </a:r>
            <a:r>
              <a:rPr lang="ru-RU" sz="2200" i="1" dirty="0" smtClean="0">
                <a:solidFill>
                  <a:srgbClr val="C00000"/>
                </a:solidFill>
              </a:rPr>
              <a:t> </a:t>
            </a:r>
            <a:r>
              <a:rPr lang="ru-RU" sz="2200" i="1" dirty="0" err="1" smtClean="0">
                <a:solidFill>
                  <a:srgbClr val="C00000"/>
                </a:solidFill>
              </a:rPr>
              <a:t>відкриваються</a:t>
            </a:r>
            <a:r>
              <a:rPr lang="ru-RU" sz="2200" i="1" dirty="0" smtClean="0">
                <a:solidFill>
                  <a:srgbClr val="C00000"/>
                </a:solidFill>
              </a:rPr>
              <a:t>, </a:t>
            </a:r>
            <a:r>
              <a:rPr lang="ru-RU" sz="2200" i="1" dirty="0" err="1" smtClean="0">
                <a:solidFill>
                  <a:srgbClr val="C00000"/>
                </a:solidFill>
              </a:rPr>
              <a:t>тощо</a:t>
            </a:r>
            <a:r>
              <a:rPr lang="ru-RU" sz="2200" i="1" dirty="0" smtClean="0">
                <a:solidFill>
                  <a:srgbClr val="C00000"/>
                </a:solidFill>
              </a:rPr>
              <a:t>.</a:t>
            </a:r>
          </a:p>
          <a:p>
            <a:endParaRPr lang="uk-UA" sz="2200" i="1" dirty="0" smtClean="0"/>
          </a:p>
          <a:p>
            <a:r>
              <a:rPr lang="ru-RU" sz="2200" b="1" i="1" u="sng" dirty="0" err="1" smtClean="0">
                <a:solidFill>
                  <a:srgbClr val="FFC000"/>
                </a:solidFill>
              </a:rPr>
              <a:t>Жовтий</a:t>
            </a:r>
            <a:r>
              <a:rPr lang="ru-RU" sz="2200" i="1" dirty="0" smtClean="0">
                <a:solidFill>
                  <a:srgbClr val="FFC000"/>
                </a:solidFill>
              </a:rPr>
              <a:t> </a:t>
            </a:r>
            <a:r>
              <a:rPr lang="ru-RU" sz="2200" i="1" dirty="0" err="1" smtClean="0">
                <a:solidFill>
                  <a:srgbClr val="FFC000"/>
                </a:solidFill>
              </a:rPr>
              <a:t>сигнальний</a:t>
            </a:r>
            <a:r>
              <a:rPr lang="ru-RU" sz="2200" i="1" dirty="0" smtClean="0">
                <a:solidFill>
                  <a:srgbClr val="FFC000"/>
                </a:solidFill>
              </a:rPr>
              <a:t> </a:t>
            </a:r>
            <a:r>
              <a:rPr lang="ru-RU" sz="2200" i="1" dirty="0" err="1" smtClean="0">
                <a:solidFill>
                  <a:srgbClr val="FFC000"/>
                </a:solidFill>
              </a:rPr>
              <a:t>колір</a:t>
            </a:r>
            <a:r>
              <a:rPr lang="ru-RU" sz="2200" i="1" dirty="0" smtClean="0">
                <a:solidFill>
                  <a:srgbClr val="FFC000"/>
                </a:solidFill>
              </a:rPr>
              <a:t> </a:t>
            </a:r>
            <a:r>
              <a:rPr lang="ru-RU" sz="2200" i="1" dirty="0" err="1" smtClean="0">
                <a:solidFill>
                  <a:srgbClr val="FFC000"/>
                </a:solidFill>
              </a:rPr>
              <a:t>застосовується</a:t>
            </a:r>
            <a:r>
              <a:rPr lang="ru-RU" sz="2200" i="1" dirty="0" smtClean="0">
                <a:solidFill>
                  <a:srgbClr val="FFC000"/>
                </a:solidFill>
              </a:rPr>
              <a:t> для </a:t>
            </a:r>
            <a:r>
              <a:rPr lang="ru-RU" sz="2200" i="1" dirty="0" err="1" smtClean="0">
                <a:solidFill>
                  <a:srgbClr val="FFC000"/>
                </a:solidFill>
              </a:rPr>
              <a:t>попе­редження</a:t>
            </a:r>
            <a:r>
              <a:rPr lang="ru-RU" sz="2200" i="1" dirty="0" smtClean="0">
                <a:solidFill>
                  <a:srgbClr val="FFC000"/>
                </a:solidFill>
              </a:rPr>
              <a:t> </a:t>
            </a:r>
            <a:r>
              <a:rPr lang="ru-RU" sz="2200" i="1" dirty="0" err="1" smtClean="0">
                <a:solidFill>
                  <a:srgbClr val="FFC000"/>
                </a:solidFill>
              </a:rPr>
              <a:t>можливої</a:t>
            </a:r>
            <a:r>
              <a:rPr lang="ru-RU" sz="2200" i="1" dirty="0" smtClean="0">
                <a:solidFill>
                  <a:srgbClr val="FFC000"/>
                </a:solidFill>
              </a:rPr>
              <a:t> </a:t>
            </a:r>
            <a:r>
              <a:rPr lang="ru-RU" sz="2200" i="1" dirty="0" err="1" smtClean="0">
                <a:solidFill>
                  <a:srgbClr val="FFC000"/>
                </a:solidFill>
              </a:rPr>
              <a:t>небезпеки</a:t>
            </a:r>
            <a:r>
              <a:rPr lang="ru-RU" sz="2200" i="1" dirty="0" smtClean="0">
                <a:solidFill>
                  <a:srgbClr val="FFC000"/>
                </a:solidFill>
              </a:rPr>
              <a:t>. </a:t>
            </a:r>
            <a:r>
              <a:rPr lang="ru-RU" sz="2200" i="1" dirty="0" err="1" smtClean="0">
                <a:solidFill>
                  <a:srgbClr val="FFC000"/>
                </a:solidFill>
              </a:rPr>
              <a:t>Він</a:t>
            </a:r>
            <a:r>
              <a:rPr lang="ru-RU" sz="2200" i="1" dirty="0" smtClean="0">
                <a:solidFill>
                  <a:srgbClr val="FFC000"/>
                </a:solidFill>
              </a:rPr>
              <a:t> наноситься на </a:t>
            </a:r>
            <a:r>
              <a:rPr lang="ru-RU" sz="2200" i="1" dirty="0" err="1" smtClean="0">
                <a:solidFill>
                  <a:srgbClr val="FFC000"/>
                </a:solidFill>
              </a:rPr>
              <a:t>буді­вельні</a:t>
            </a:r>
            <a:r>
              <a:rPr lang="ru-RU" sz="2200" i="1" dirty="0" smtClean="0">
                <a:solidFill>
                  <a:srgbClr val="FFC000"/>
                </a:solidFill>
              </a:rPr>
              <a:t> </a:t>
            </a:r>
            <a:r>
              <a:rPr lang="ru-RU" sz="2200" i="1" dirty="0" err="1" smtClean="0">
                <a:solidFill>
                  <a:srgbClr val="FFC000"/>
                </a:solidFill>
              </a:rPr>
              <a:t>конструкції</a:t>
            </a:r>
            <a:r>
              <a:rPr lang="ru-RU" sz="2200" i="1" dirty="0" smtClean="0">
                <a:solidFill>
                  <a:srgbClr val="FFC000"/>
                </a:solidFill>
              </a:rPr>
              <a:t>, </a:t>
            </a:r>
            <a:r>
              <a:rPr lang="ru-RU" sz="2200" i="1" dirty="0" err="1" smtClean="0">
                <a:solidFill>
                  <a:srgbClr val="FFC000"/>
                </a:solidFill>
              </a:rPr>
              <a:t>елементи</a:t>
            </a:r>
            <a:r>
              <a:rPr lang="ru-RU" sz="2200" i="1" dirty="0" smtClean="0">
                <a:solidFill>
                  <a:srgbClr val="FFC000"/>
                </a:solidFill>
              </a:rPr>
              <a:t> </a:t>
            </a:r>
            <a:r>
              <a:rPr lang="ru-RU" sz="2200" i="1" dirty="0" err="1" smtClean="0">
                <a:solidFill>
                  <a:srgbClr val="FFC000"/>
                </a:solidFill>
              </a:rPr>
              <a:t>виробничого</a:t>
            </a:r>
            <a:r>
              <a:rPr lang="ru-RU" sz="2200" i="1" dirty="0" smtClean="0">
                <a:solidFill>
                  <a:srgbClr val="FFC000"/>
                </a:solidFill>
              </a:rPr>
              <a:t> </a:t>
            </a:r>
            <a:r>
              <a:rPr lang="ru-RU" sz="2200" i="1" dirty="0" err="1" smtClean="0">
                <a:solidFill>
                  <a:srgbClr val="FFC000"/>
                </a:solidFill>
              </a:rPr>
              <a:t>обладнання</a:t>
            </a:r>
            <a:r>
              <a:rPr lang="ru-RU" sz="2200" i="1" dirty="0" smtClean="0">
                <a:solidFill>
                  <a:srgbClr val="FFC000"/>
                </a:solidFill>
              </a:rPr>
              <a:t>, </a:t>
            </a:r>
            <a:r>
              <a:rPr lang="ru-RU" sz="2200" i="1" dirty="0" err="1" smtClean="0">
                <a:solidFill>
                  <a:srgbClr val="FFC000"/>
                </a:solidFill>
              </a:rPr>
              <a:t>запобіжні</a:t>
            </a:r>
            <a:r>
              <a:rPr lang="ru-RU" sz="2200" i="1" dirty="0" smtClean="0">
                <a:solidFill>
                  <a:srgbClr val="FFC000"/>
                </a:solidFill>
              </a:rPr>
              <a:t> </a:t>
            </a:r>
            <a:r>
              <a:rPr lang="ru-RU" sz="2200" i="1" dirty="0" err="1" smtClean="0">
                <a:solidFill>
                  <a:srgbClr val="FFC000"/>
                </a:solidFill>
              </a:rPr>
              <a:t>пристрої</a:t>
            </a:r>
            <a:r>
              <a:rPr lang="ru-RU" sz="2200" i="1" dirty="0" smtClean="0">
                <a:solidFill>
                  <a:srgbClr val="FFC000"/>
                </a:solidFill>
              </a:rPr>
              <a:t>.</a:t>
            </a:r>
          </a:p>
          <a:p>
            <a:r>
              <a:rPr lang="ru-RU" sz="2200" i="1" dirty="0" smtClean="0"/>
              <a:t> </a:t>
            </a:r>
          </a:p>
          <a:p>
            <a:r>
              <a:rPr lang="ru-RU" sz="2200" b="1" i="1" u="sng" dirty="0" err="1">
                <a:solidFill>
                  <a:srgbClr val="00B050"/>
                </a:solidFill>
              </a:rPr>
              <a:t>Зелений</a:t>
            </a:r>
            <a:r>
              <a:rPr lang="ru-RU" sz="2200" b="1" i="1" dirty="0">
                <a:solidFill>
                  <a:srgbClr val="00B050"/>
                </a:solidFill>
              </a:rPr>
              <a:t> </a:t>
            </a:r>
            <a:r>
              <a:rPr lang="ru-RU" sz="2200" b="1" i="1" dirty="0" err="1">
                <a:solidFill>
                  <a:srgbClr val="00B050"/>
                </a:solidFill>
              </a:rPr>
              <a:t>сигнальний</a:t>
            </a:r>
            <a:r>
              <a:rPr lang="ru-RU" sz="2200" b="1" i="1" dirty="0">
                <a:solidFill>
                  <a:srgbClr val="00B050"/>
                </a:solidFill>
              </a:rPr>
              <a:t> </a:t>
            </a:r>
            <a:r>
              <a:rPr lang="ru-RU" sz="2200" b="1" i="1" dirty="0" err="1">
                <a:solidFill>
                  <a:srgbClr val="00B050"/>
                </a:solidFill>
              </a:rPr>
              <a:t>колір</a:t>
            </a:r>
            <a:r>
              <a:rPr lang="ru-RU" sz="2200" b="1" i="1" dirty="0">
                <a:solidFill>
                  <a:srgbClr val="00B050"/>
                </a:solidFill>
              </a:rPr>
              <a:t> </a:t>
            </a:r>
            <a:r>
              <a:rPr lang="ru-RU" sz="2200" i="1" dirty="0" err="1">
                <a:solidFill>
                  <a:srgbClr val="00B050"/>
                </a:solidFill>
              </a:rPr>
              <a:t>застосовується</a:t>
            </a:r>
            <a:r>
              <a:rPr lang="ru-RU" sz="2200" i="1" dirty="0">
                <a:solidFill>
                  <a:srgbClr val="00B050"/>
                </a:solidFill>
              </a:rPr>
              <a:t> для </a:t>
            </a:r>
            <a:r>
              <a:rPr lang="ru-RU" sz="2200" i="1" dirty="0" err="1">
                <a:solidFill>
                  <a:srgbClr val="00B050"/>
                </a:solidFill>
              </a:rPr>
              <a:t>нане­сення</a:t>
            </a:r>
            <a:r>
              <a:rPr lang="ru-RU" sz="2200" i="1" dirty="0">
                <a:solidFill>
                  <a:srgbClr val="00B050"/>
                </a:solidFill>
              </a:rPr>
              <a:t> </a:t>
            </a:r>
            <a:r>
              <a:rPr lang="ru-RU" sz="2200" i="1" dirty="0" err="1">
                <a:solidFill>
                  <a:srgbClr val="00B050"/>
                </a:solidFill>
              </a:rPr>
              <a:t>знаків</a:t>
            </a:r>
            <a:r>
              <a:rPr lang="ru-RU" sz="2200" i="1" dirty="0">
                <a:solidFill>
                  <a:srgbClr val="00B050"/>
                </a:solidFill>
              </a:rPr>
              <a:t>, </a:t>
            </a:r>
            <a:r>
              <a:rPr lang="ru-RU" sz="2200" i="1" dirty="0" err="1">
                <a:solidFill>
                  <a:srgbClr val="00B050"/>
                </a:solidFill>
              </a:rPr>
              <a:t>що</a:t>
            </a:r>
            <a:r>
              <a:rPr lang="ru-RU" sz="2200" i="1" dirty="0">
                <a:solidFill>
                  <a:srgbClr val="00B050"/>
                </a:solidFill>
              </a:rPr>
              <a:t> </a:t>
            </a:r>
            <a:r>
              <a:rPr lang="ru-RU" sz="2200" i="1" dirty="0" err="1">
                <a:solidFill>
                  <a:srgbClr val="00B050"/>
                </a:solidFill>
              </a:rPr>
              <a:t>вказують</a:t>
            </a:r>
            <a:r>
              <a:rPr lang="ru-RU" sz="2200" i="1" dirty="0">
                <a:solidFill>
                  <a:srgbClr val="00B050"/>
                </a:solidFill>
              </a:rPr>
              <a:t> на </a:t>
            </a:r>
            <a:r>
              <a:rPr lang="ru-RU" sz="2200" i="1" dirty="0" err="1">
                <a:solidFill>
                  <a:srgbClr val="00B050"/>
                </a:solidFill>
              </a:rPr>
              <a:t>безпеку</a:t>
            </a:r>
            <a:r>
              <a:rPr lang="ru-RU" sz="2200" i="1" dirty="0">
                <a:solidFill>
                  <a:srgbClr val="00B050"/>
                </a:solidFill>
              </a:rPr>
              <a:t> і </a:t>
            </a:r>
            <a:r>
              <a:rPr lang="ru-RU" sz="2200" i="1" dirty="0" err="1">
                <a:solidFill>
                  <a:srgbClr val="00B050"/>
                </a:solidFill>
              </a:rPr>
              <a:t>наказують</a:t>
            </a:r>
            <a:r>
              <a:rPr lang="ru-RU" sz="2200" i="1" dirty="0">
                <a:solidFill>
                  <a:srgbClr val="00B050"/>
                </a:solidFill>
              </a:rPr>
              <a:t>, </a:t>
            </a:r>
            <a:r>
              <a:rPr lang="ru-RU" sz="2200" i="1" dirty="0" err="1">
                <a:solidFill>
                  <a:srgbClr val="00B050"/>
                </a:solidFill>
              </a:rPr>
              <a:t>що</a:t>
            </a:r>
            <a:r>
              <a:rPr lang="ru-RU" sz="2200" i="1" dirty="0">
                <a:solidFill>
                  <a:srgbClr val="00B050"/>
                </a:solidFill>
              </a:rPr>
              <a:t> треба </a:t>
            </a:r>
            <a:r>
              <a:rPr lang="ru-RU" sz="2200" i="1" dirty="0" err="1">
                <a:solidFill>
                  <a:srgbClr val="00B050"/>
                </a:solidFill>
              </a:rPr>
              <a:t>робити</a:t>
            </a:r>
            <a:r>
              <a:rPr lang="ru-RU" sz="2200" i="1" dirty="0" smtClean="0">
                <a:solidFill>
                  <a:srgbClr val="00B050"/>
                </a:solidFill>
              </a:rPr>
              <a:t>.</a:t>
            </a:r>
          </a:p>
          <a:p>
            <a:endParaRPr lang="uk-UA" sz="2200" i="1" dirty="0">
              <a:solidFill>
                <a:srgbClr val="00B050"/>
              </a:solidFill>
            </a:endParaRPr>
          </a:p>
          <a:p>
            <a:r>
              <a:rPr lang="ru-RU" sz="2200" b="1" i="1" u="sng" dirty="0" err="1" smtClean="0">
                <a:solidFill>
                  <a:srgbClr val="0070C0"/>
                </a:solidFill>
              </a:rPr>
              <a:t>Синій</a:t>
            </a:r>
            <a:r>
              <a:rPr lang="ru-RU" sz="2200" i="1" dirty="0" smtClean="0">
                <a:solidFill>
                  <a:srgbClr val="0070C0"/>
                </a:solidFill>
              </a:rPr>
              <a:t> </a:t>
            </a:r>
            <a:r>
              <a:rPr lang="ru-RU" sz="2200" i="1" dirty="0" err="1" smtClean="0">
                <a:solidFill>
                  <a:srgbClr val="0070C0"/>
                </a:solidFill>
              </a:rPr>
              <a:t>сигнальний</a:t>
            </a:r>
            <a:r>
              <a:rPr lang="ru-RU" sz="2200" i="1" dirty="0" smtClean="0">
                <a:solidFill>
                  <a:srgbClr val="0070C0"/>
                </a:solidFill>
              </a:rPr>
              <a:t> </a:t>
            </a:r>
            <a:r>
              <a:rPr lang="ru-RU" sz="2200" i="1" dirty="0" err="1" smtClean="0">
                <a:solidFill>
                  <a:srgbClr val="0070C0"/>
                </a:solidFill>
              </a:rPr>
              <a:t>колір</a:t>
            </a:r>
            <a:r>
              <a:rPr lang="ru-RU" sz="2200" i="1" dirty="0" smtClean="0">
                <a:solidFill>
                  <a:srgbClr val="0070C0"/>
                </a:solidFill>
              </a:rPr>
              <a:t> </a:t>
            </a:r>
            <a:r>
              <a:rPr lang="ru-RU" sz="2200" i="1" dirty="0" err="1" smtClean="0">
                <a:solidFill>
                  <a:srgbClr val="0070C0"/>
                </a:solidFill>
              </a:rPr>
              <a:t>застосовується</a:t>
            </a:r>
            <a:r>
              <a:rPr lang="ru-RU" sz="2200" i="1" dirty="0" smtClean="0">
                <a:solidFill>
                  <a:srgbClr val="0070C0"/>
                </a:solidFill>
              </a:rPr>
              <a:t> для </a:t>
            </a:r>
            <a:r>
              <a:rPr lang="ru-RU" sz="2200" i="1" dirty="0" err="1" smtClean="0">
                <a:solidFill>
                  <a:srgbClr val="0070C0"/>
                </a:solidFill>
              </a:rPr>
              <a:t>інформа­ції</a:t>
            </a:r>
            <a:r>
              <a:rPr lang="ru-RU" sz="2200" i="1" dirty="0" smtClean="0">
                <a:solidFill>
                  <a:srgbClr val="0070C0"/>
                </a:solidFill>
              </a:rPr>
              <a:t> та </a:t>
            </a:r>
            <a:r>
              <a:rPr lang="ru-RU" sz="2200" i="1" dirty="0" err="1" smtClean="0">
                <a:solidFill>
                  <a:srgbClr val="0070C0"/>
                </a:solidFill>
              </a:rPr>
              <a:t>вказівок</a:t>
            </a:r>
            <a:r>
              <a:rPr lang="ru-RU" sz="2200" i="1" dirty="0" smtClean="0">
                <a:solidFill>
                  <a:srgbClr val="0070C0"/>
                </a:solidFill>
              </a:rPr>
              <a:t>.</a:t>
            </a:r>
          </a:p>
          <a:p>
            <a:endParaRPr lang="ru-RU" sz="2200" i="1" dirty="0" smtClean="0">
              <a:solidFill>
                <a:srgbClr val="00B050"/>
              </a:solidFill>
            </a:endParaRPr>
          </a:p>
          <a:p>
            <a:pPr algn="ctr"/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На </a:t>
            </a:r>
            <a:r>
              <a:rPr lang="ru-RU" sz="2200" b="1" dirty="0" err="1" smtClean="0">
                <a:solidFill>
                  <a:schemeClr val="bg1">
                    <a:lumMod val="50000"/>
                  </a:schemeClr>
                </a:solidFill>
              </a:rPr>
              <a:t>підставі</a:t>
            </a: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bg1">
                    <a:lumMod val="50000"/>
                  </a:schemeClr>
                </a:solidFill>
              </a:rPr>
              <a:t>цих</a:t>
            </a: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bg1">
                    <a:lumMod val="50000"/>
                  </a:schemeClr>
                </a:solidFill>
              </a:rPr>
              <a:t>сигнальних</a:t>
            </a: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bg1">
                    <a:lumMod val="50000"/>
                  </a:schemeClr>
                </a:solidFill>
              </a:rPr>
              <a:t>кольорів</a:t>
            </a: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bg1">
                    <a:lumMod val="50000"/>
                  </a:schemeClr>
                </a:solidFill>
              </a:rPr>
              <a:t>встановлено</a:t>
            </a: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bg1">
                    <a:lumMod val="50000"/>
                  </a:schemeClr>
                </a:solidFill>
              </a:rPr>
              <a:t>чо­тири</a:t>
            </a: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bg1">
                    <a:lumMod val="50000"/>
                  </a:schemeClr>
                </a:solidFill>
              </a:rPr>
              <a:t>групи</a:t>
            </a: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bg1">
                    <a:lumMod val="50000"/>
                  </a:schemeClr>
                </a:solidFill>
              </a:rPr>
              <a:t>знаків</a:t>
            </a: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bg1">
                    <a:lumMod val="50000"/>
                  </a:schemeClr>
                </a:solidFill>
              </a:rPr>
              <a:t>безпеки</a:t>
            </a: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ru-RU" sz="2200" b="1" u="sng" dirty="0" err="1" smtClean="0">
                <a:solidFill>
                  <a:srgbClr val="FF0000"/>
                </a:solidFill>
              </a:rPr>
              <a:t>заборонні</a:t>
            </a:r>
            <a:r>
              <a:rPr lang="ru-RU" sz="2200" b="1" u="sng" dirty="0" smtClean="0">
                <a:solidFill>
                  <a:srgbClr val="FF0000"/>
                </a:solidFill>
              </a:rPr>
              <a:t>,</a:t>
            </a: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200" b="1" u="sng" dirty="0" err="1" smtClean="0">
                <a:solidFill>
                  <a:srgbClr val="FFC000"/>
                </a:solidFill>
              </a:rPr>
              <a:t>попереджувальні</a:t>
            </a:r>
            <a:r>
              <a:rPr lang="ru-RU" sz="2200" b="1" u="sng" dirty="0" smtClean="0">
                <a:solidFill>
                  <a:srgbClr val="FFC000"/>
                </a:solidFill>
              </a:rPr>
              <a:t>,</a:t>
            </a: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200" b="1" u="sng" dirty="0" err="1" smtClean="0">
                <a:solidFill>
                  <a:srgbClr val="00B050"/>
                </a:solidFill>
              </a:rPr>
              <a:t>наказові</a:t>
            </a: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 та </a:t>
            </a:r>
            <a:r>
              <a:rPr lang="ru-RU" sz="2200" b="1" u="sng" dirty="0" err="1" smtClean="0">
                <a:solidFill>
                  <a:srgbClr val="0070C0"/>
                </a:solidFill>
              </a:rPr>
              <a:t>вказівні</a:t>
            </a: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4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55"/>
    </mc:Choice>
    <mc:Fallback>
      <p:transition spd="slow" advTm="2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792088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92088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25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89"/>
    </mc:Choice>
    <mc:Fallback>
      <p:transition spd="slow" advTm="1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46760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Правила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</a:rPr>
              <a:t>внутрішнього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 трудового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розпорядку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23648"/>
            <a:ext cx="7704856" cy="500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52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4"/>
    </mc:Choice>
    <mc:Fallback>
      <p:transition spd="slow" advTm="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15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3"/>
    </mc:Choice>
    <mc:Fallback>
      <p:transition spd="slow" advTm="9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76672"/>
            <a:ext cx="864096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2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9"/>
    </mc:Choice>
    <mc:Fallback>
      <p:transition spd="slow" advTm="7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10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7"/>
    </mc:Choice>
    <mc:Fallback>
      <p:transition spd="slow" advTm="4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20080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18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23"/>
    </mc:Choice>
    <mc:Fallback>
      <p:transition spd="slow" advTm="15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604" y="35476"/>
            <a:ext cx="7467600" cy="1143000"/>
          </a:xfrm>
        </p:spPr>
        <p:txBody>
          <a:bodyPr/>
          <a:lstStyle/>
          <a:p>
            <a:pPr algn="ctr"/>
            <a:r>
              <a:rPr lang="ru-RU" b="1" i="1" dirty="0" err="1">
                <a:solidFill>
                  <a:srgbClr val="283540"/>
                </a:solidFill>
              </a:rPr>
              <a:t>Вибухонебезпека</a:t>
            </a:r>
            <a:r>
              <a:rPr lang="ru-RU" b="1" i="1" dirty="0">
                <a:solidFill>
                  <a:srgbClr val="283540"/>
                </a:solidFill>
              </a:rPr>
              <a:t> </a:t>
            </a:r>
            <a:r>
              <a:rPr lang="ru-RU" b="1" i="1" dirty="0" err="1">
                <a:solidFill>
                  <a:srgbClr val="283540"/>
                </a:solidFill>
              </a:rPr>
              <a:t>виробництва</a:t>
            </a:r>
            <a:r>
              <a:rPr lang="ru-RU" b="1" i="1" dirty="0">
                <a:solidFill>
                  <a:srgbClr val="283540"/>
                </a:solidFill>
              </a:rPr>
              <a:t> і </a:t>
            </a:r>
            <a:r>
              <a:rPr lang="ru-RU" b="1" i="1" dirty="0" err="1">
                <a:solidFill>
                  <a:srgbClr val="283540"/>
                </a:solidFill>
              </a:rPr>
              <a:t>вибухозахист</a:t>
            </a:r>
            <a:endParaRPr lang="ru-RU" b="1" i="1" dirty="0">
              <a:solidFill>
                <a:srgbClr val="28354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1" y="1545421"/>
            <a:ext cx="9120808" cy="530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89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8"/>
    </mc:Choice>
    <mc:Fallback>
      <p:transition spd="slow" advTm="1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</a:rPr>
              <a:t>ПОЖЕЖНА БЕЗПЕКА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251520" y="1196752"/>
            <a:ext cx="8496944" cy="56612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3010"/>
            <a:ext cx="842493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82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4"/>
    </mc:Choice>
    <mc:Fallback>
      <p:transition spd="slow" advTm="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341" y="0"/>
            <a:ext cx="95468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3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1"/>
    </mc:Choice>
    <mc:Fallback>
      <p:transition spd="slow" advTm="9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179512" y="188640"/>
            <a:ext cx="856895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        </a:t>
            </a:r>
            <a:r>
              <a:rPr lang="ru-RU" sz="2000" b="1" dirty="0" err="1" smtClean="0">
                <a:solidFill>
                  <a:srgbClr val="FF0000"/>
                </a:solidFill>
              </a:rPr>
              <a:t>Неорганізоване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і </a:t>
            </a:r>
            <a:r>
              <a:rPr lang="ru-RU" sz="2000" b="1" dirty="0" err="1">
                <a:solidFill>
                  <a:srgbClr val="FF0000"/>
                </a:solidFill>
              </a:rPr>
              <a:t>неконтрольоване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горіння</a:t>
            </a:r>
            <a:r>
              <a:rPr lang="ru-RU" sz="2000" b="1" dirty="0">
                <a:solidFill>
                  <a:srgbClr val="FF0000"/>
                </a:solidFill>
              </a:rPr>
              <a:t>, внаслідок якого </a:t>
            </a:r>
            <a:r>
              <a:rPr lang="ru-RU" sz="2000" b="1" dirty="0" err="1">
                <a:solidFill>
                  <a:srgbClr val="FF0000"/>
                </a:solidFill>
              </a:rPr>
              <a:t>знищуються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матеріальні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цінності</a:t>
            </a:r>
            <a:r>
              <a:rPr lang="ru-RU" sz="2000" b="1" dirty="0">
                <a:solidFill>
                  <a:srgbClr val="FF0000"/>
                </a:solidFill>
              </a:rPr>
              <a:t>, </a:t>
            </a:r>
            <a:r>
              <a:rPr lang="ru-RU" sz="2000" b="1" dirty="0" err="1">
                <a:solidFill>
                  <a:srgbClr val="FF0000"/>
                </a:solidFill>
              </a:rPr>
              <a:t>називається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пожежею</a:t>
            </a:r>
            <a:r>
              <a:rPr lang="ru-RU" sz="2000" b="1" dirty="0">
                <a:solidFill>
                  <a:srgbClr val="FF0000"/>
                </a:solidFill>
              </a:rPr>
              <a:t>. </a:t>
            </a:r>
            <a:r>
              <a:rPr lang="ru-RU" sz="2000" dirty="0">
                <a:solidFill>
                  <a:srgbClr val="FF0000"/>
                </a:solidFill>
              </a:rPr>
              <a:t>Температура у </a:t>
            </a:r>
            <a:r>
              <a:rPr lang="ru-RU" sz="2000" dirty="0" err="1">
                <a:solidFill>
                  <a:srgbClr val="FF0000"/>
                </a:solidFill>
              </a:rPr>
              <a:t>вогнищі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досягає</a:t>
            </a:r>
            <a:r>
              <a:rPr lang="ru-RU" sz="2000" dirty="0">
                <a:solidFill>
                  <a:srgbClr val="FF0000"/>
                </a:solidFill>
              </a:rPr>
              <a:t> 700—900° С.</a:t>
            </a:r>
          </a:p>
          <a:p>
            <a:pPr algn="just"/>
            <a:r>
              <a:rPr lang="ru-RU" sz="2000" dirty="0" err="1" smtClean="0">
                <a:solidFill>
                  <a:srgbClr val="FF0000"/>
                </a:solidFill>
              </a:rPr>
              <a:t>Основними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причинами </a:t>
            </a:r>
            <a:r>
              <a:rPr lang="ru-RU" sz="2000" dirty="0" err="1">
                <a:solidFill>
                  <a:srgbClr val="FF0000"/>
                </a:solidFill>
              </a:rPr>
              <a:t>пожеж</a:t>
            </a:r>
            <a:r>
              <a:rPr lang="ru-RU" sz="2000" dirty="0">
                <a:solidFill>
                  <a:srgbClr val="FF0000"/>
                </a:solidFill>
              </a:rPr>
              <a:t> на </a:t>
            </a:r>
            <a:r>
              <a:rPr lang="ru-RU" sz="2000" dirty="0" err="1">
                <a:solidFill>
                  <a:srgbClr val="FF0000"/>
                </a:solidFill>
              </a:rPr>
              <a:t>підприємствах</a:t>
            </a:r>
            <a:r>
              <a:rPr lang="ru-RU" sz="2000" dirty="0">
                <a:solidFill>
                  <a:srgbClr val="FF0000"/>
                </a:solidFill>
              </a:rPr>
              <a:t> є </a:t>
            </a:r>
            <a:r>
              <a:rPr lang="ru-RU" sz="2000" dirty="0" err="1">
                <a:solidFill>
                  <a:srgbClr val="FF0000"/>
                </a:solidFill>
              </a:rPr>
              <a:t>такі</a:t>
            </a:r>
            <a:r>
              <a:rPr lang="ru-RU" sz="2000" dirty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- </a:t>
            </a:r>
            <a:r>
              <a:rPr lang="ru-RU" sz="2000" dirty="0" err="1">
                <a:solidFill>
                  <a:srgbClr val="FF0000"/>
                </a:solidFill>
              </a:rPr>
              <a:t>необережне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поводження</a:t>
            </a:r>
            <a:r>
              <a:rPr lang="ru-RU" sz="2000" dirty="0">
                <a:solidFill>
                  <a:srgbClr val="FF0000"/>
                </a:solidFill>
              </a:rPr>
              <a:t> з вогнем у </a:t>
            </a:r>
            <a:r>
              <a:rPr lang="ru-RU" sz="2000" dirty="0" err="1">
                <a:solidFill>
                  <a:srgbClr val="FF0000"/>
                </a:solidFill>
              </a:rPr>
              <a:t>побуті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- </a:t>
            </a:r>
            <a:r>
              <a:rPr lang="ru-RU" sz="2000" dirty="0" err="1">
                <a:solidFill>
                  <a:srgbClr val="FF0000"/>
                </a:solidFill>
              </a:rPr>
              <a:t>порушення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пожежних</a:t>
            </a:r>
            <a:r>
              <a:rPr lang="ru-RU" sz="2000" dirty="0">
                <a:solidFill>
                  <a:srgbClr val="FF0000"/>
                </a:solidFill>
              </a:rPr>
              <a:t> норм і правил у </a:t>
            </a:r>
            <a:r>
              <a:rPr lang="ru-RU" sz="2000" dirty="0" err="1">
                <a:solidFill>
                  <a:srgbClr val="FF0000"/>
                </a:solidFill>
              </a:rPr>
              <a:t>технологічних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процесах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виробництва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- </a:t>
            </a:r>
            <a:r>
              <a:rPr lang="ru-RU" sz="2000" dirty="0" err="1">
                <a:solidFill>
                  <a:srgbClr val="FF0000"/>
                </a:solidFill>
              </a:rPr>
              <a:t>неправильне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облаштування</a:t>
            </a:r>
            <a:r>
              <a:rPr lang="ru-RU" sz="2000" dirty="0">
                <a:solidFill>
                  <a:srgbClr val="FF0000"/>
                </a:solidFill>
              </a:rPr>
              <a:t> систем </a:t>
            </a:r>
            <a:r>
              <a:rPr lang="ru-RU" sz="2000" dirty="0" err="1">
                <a:solidFill>
                  <a:srgbClr val="FF0000"/>
                </a:solidFill>
              </a:rPr>
              <a:t>опалення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вентиляції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електроустаткування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- </a:t>
            </a:r>
            <a:r>
              <a:rPr lang="ru-RU" sz="2000" dirty="0" err="1" smtClean="0">
                <a:solidFill>
                  <a:srgbClr val="FF0000"/>
                </a:solidFill>
              </a:rPr>
              <a:t>порушення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норм і правил </a:t>
            </a:r>
            <a:r>
              <a:rPr lang="ru-RU" sz="2000" dirty="0" err="1">
                <a:solidFill>
                  <a:srgbClr val="FF0000"/>
                </a:solidFill>
              </a:rPr>
              <a:t>зберігання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пожежонебезпечних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несумісних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матеріалів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- </a:t>
            </a:r>
            <a:r>
              <a:rPr lang="ru-RU" sz="2000" dirty="0" err="1">
                <a:solidFill>
                  <a:srgbClr val="FF0000"/>
                </a:solidFill>
              </a:rPr>
              <a:t>порушення</a:t>
            </a:r>
            <a:r>
              <a:rPr lang="ru-RU" sz="2000" dirty="0">
                <a:solidFill>
                  <a:srgbClr val="FF0000"/>
                </a:solidFill>
              </a:rPr>
              <a:t> правил </a:t>
            </a:r>
            <a:r>
              <a:rPr lang="ru-RU" sz="2000" dirty="0" err="1">
                <a:solidFill>
                  <a:srgbClr val="FF0000"/>
                </a:solidFill>
              </a:rPr>
              <a:t>користування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електрообладнанням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- </a:t>
            </a:r>
            <a:r>
              <a:rPr lang="ru-RU" sz="2000" dirty="0" err="1">
                <a:solidFill>
                  <a:srgbClr val="FF0000"/>
                </a:solidFill>
              </a:rPr>
              <a:t>невиконання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протипожежних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заходів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щодо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обладнання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пожежного</a:t>
            </a:r>
            <a:r>
              <a:rPr lang="ru-RU" sz="2000" dirty="0">
                <a:solidFill>
                  <a:srgbClr val="FF0000"/>
                </a:solidFill>
              </a:rPr>
              <a:t> водо-</a:t>
            </a:r>
            <a:r>
              <a:rPr lang="ru-RU" sz="2000" dirty="0" err="1">
                <a:solidFill>
                  <a:srgbClr val="FF0000"/>
                </a:solidFill>
              </a:rPr>
              <a:t>забезпечення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улаштування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пожежної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сигналізації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забезпечення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первинними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засобами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пожежогасіння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- </a:t>
            </a:r>
            <a:r>
              <a:rPr lang="ru-RU" sz="2000" dirty="0" err="1">
                <a:solidFill>
                  <a:srgbClr val="FF0000"/>
                </a:solidFill>
              </a:rPr>
              <a:t>використання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відкритого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вогню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паління</a:t>
            </a:r>
            <a:r>
              <a:rPr lang="ru-RU" sz="2000" dirty="0">
                <a:solidFill>
                  <a:srgbClr val="FF0000"/>
                </a:solidFill>
              </a:rPr>
              <a:t> у </a:t>
            </a:r>
            <a:r>
              <a:rPr lang="ru-RU" sz="2000" dirty="0" err="1">
                <a:solidFill>
                  <a:srgbClr val="FF0000"/>
                </a:solidFill>
              </a:rPr>
              <a:t>заборонених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місцях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- </a:t>
            </a:r>
            <a:r>
              <a:rPr lang="ru-RU" sz="2000" dirty="0" err="1">
                <a:solidFill>
                  <a:srgbClr val="FF0000"/>
                </a:solidFill>
              </a:rPr>
              <a:t>погане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знання</a:t>
            </a:r>
            <a:r>
              <a:rPr lang="ru-RU" sz="2000" dirty="0">
                <a:solidFill>
                  <a:srgbClr val="FF0000"/>
                </a:solidFill>
              </a:rPr>
              <a:t> персоналом основ </a:t>
            </a:r>
            <a:r>
              <a:rPr lang="ru-RU" sz="2000" dirty="0" err="1">
                <a:solidFill>
                  <a:srgbClr val="FF0000"/>
                </a:solidFill>
              </a:rPr>
              <a:t>пожежної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безпеки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- </a:t>
            </a:r>
            <a:r>
              <a:rPr lang="ru-RU" sz="2000" dirty="0" err="1">
                <a:solidFill>
                  <a:srgbClr val="FF0000"/>
                </a:solidFill>
              </a:rPr>
              <a:t>порушення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вимог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протипожежного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інструктажу</a:t>
            </a:r>
            <a:r>
              <a:rPr lang="ru-RU" sz="2000" dirty="0">
                <a:solidFill>
                  <a:srgbClr val="FF0000"/>
                </a:solidFill>
              </a:rPr>
              <a:t> під час </a:t>
            </a:r>
            <a:r>
              <a:rPr lang="ru-RU" sz="2000" dirty="0" err="1">
                <a:solidFill>
                  <a:srgbClr val="FF0000"/>
                </a:solidFill>
              </a:rPr>
              <a:t>виконання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робіт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Таким </a:t>
            </a:r>
            <a:r>
              <a:rPr lang="ru-RU" sz="2000" dirty="0">
                <a:solidFill>
                  <a:srgbClr val="FF0000"/>
                </a:solidFill>
              </a:rPr>
              <a:t>чином, абсолютна </a:t>
            </a:r>
            <a:r>
              <a:rPr lang="ru-RU" sz="2000" dirty="0" err="1">
                <a:solidFill>
                  <a:srgbClr val="FF0000"/>
                </a:solidFill>
              </a:rPr>
              <a:t>більшість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виникає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безпосередньо</a:t>
            </a:r>
            <a:r>
              <a:rPr lang="ru-RU" sz="2000" dirty="0">
                <a:solidFill>
                  <a:srgbClr val="FF0000"/>
                </a:solidFill>
              </a:rPr>
              <a:t> з вини людей. </a:t>
            </a:r>
          </a:p>
        </p:txBody>
      </p:sp>
    </p:spTree>
    <p:extLst>
      <p:ext uri="{BB962C8B-B14F-4D97-AF65-F5344CB8AC3E}">
        <p14:creationId xmlns:p14="http://schemas.microsoft.com/office/powerpoint/2010/main" val="3752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51"/>
    </mc:Choice>
    <mc:Fallback>
      <p:transition spd="slow" advTm="17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7504" y="0"/>
            <a:ext cx="87849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          </a:t>
            </a:r>
            <a:r>
              <a:rPr lang="ru-RU" sz="2000" b="1" dirty="0" err="1" smtClean="0">
                <a:solidFill>
                  <a:srgbClr val="FF0000"/>
                </a:solidFill>
              </a:rPr>
              <a:t>Горіння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– </a:t>
            </a:r>
            <a:r>
              <a:rPr lang="ru-RU" sz="2000" b="1" dirty="0" err="1">
                <a:solidFill>
                  <a:srgbClr val="FF0000"/>
                </a:solidFill>
              </a:rPr>
              <a:t>це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швидкодіюча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хімічна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реакція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сполучення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речовини</a:t>
            </a:r>
            <a:r>
              <a:rPr lang="ru-RU" sz="2000" dirty="0">
                <a:solidFill>
                  <a:srgbClr val="FF0000"/>
                </a:solidFill>
              </a:rPr>
              <a:t> з </a:t>
            </a:r>
            <a:r>
              <a:rPr lang="ru-RU" sz="2000" dirty="0" err="1">
                <a:solidFill>
                  <a:srgbClr val="FF0000"/>
                </a:solidFill>
              </a:rPr>
              <a:t>окислювачем</a:t>
            </a:r>
            <a:r>
              <a:rPr lang="ru-RU" sz="2000" dirty="0">
                <a:solidFill>
                  <a:srgbClr val="FF0000"/>
                </a:solidFill>
              </a:rPr>
              <a:t>, яка </a:t>
            </a:r>
            <a:r>
              <a:rPr lang="ru-RU" sz="2000" dirty="0" err="1">
                <a:solidFill>
                  <a:srgbClr val="FF0000"/>
                </a:solidFill>
              </a:rPr>
              <a:t>супроводжується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виділенням</a:t>
            </a:r>
            <a:r>
              <a:rPr lang="ru-RU" sz="2000" dirty="0">
                <a:solidFill>
                  <a:srgbClr val="FF0000"/>
                </a:solidFill>
              </a:rPr>
              <a:t> тепла і </a:t>
            </a:r>
            <a:r>
              <a:rPr lang="ru-RU" sz="2000" dirty="0" err="1">
                <a:solidFill>
                  <a:srgbClr val="FF0000"/>
                </a:solidFill>
              </a:rPr>
              <a:t>випромінюванням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світла</a:t>
            </a:r>
            <a:r>
              <a:rPr lang="ru-RU" sz="2000" dirty="0">
                <a:solidFill>
                  <a:srgbClr val="FF0000"/>
                </a:solidFill>
              </a:rPr>
              <a:t>. Для того, </a:t>
            </a:r>
            <a:r>
              <a:rPr lang="ru-RU" sz="2000" dirty="0" err="1">
                <a:solidFill>
                  <a:srgbClr val="FF0000"/>
                </a:solidFill>
              </a:rPr>
              <a:t>щоб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виникло</a:t>
            </a:r>
            <a:r>
              <a:rPr lang="ru-RU" sz="2000" dirty="0">
                <a:solidFill>
                  <a:srgbClr val="FF0000"/>
                </a:solidFill>
              </a:rPr>
              <a:t> і </a:t>
            </a:r>
            <a:r>
              <a:rPr lang="ru-RU" sz="2000" dirty="0" err="1">
                <a:solidFill>
                  <a:srgbClr val="FF0000"/>
                </a:solidFill>
              </a:rPr>
              <a:t>підтримувалось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горіння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необхідна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наявність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паливної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речовини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окислювача</a:t>
            </a:r>
            <a:r>
              <a:rPr lang="ru-RU" sz="2000" dirty="0">
                <a:solidFill>
                  <a:srgbClr val="FF0000"/>
                </a:solidFill>
              </a:rPr>
              <a:t> і </a:t>
            </a:r>
            <a:r>
              <a:rPr lang="ru-RU" sz="2000" dirty="0" err="1">
                <a:solidFill>
                  <a:srgbClr val="FF0000"/>
                </a:solidFill>
              </a:rPr>
              <a:t>джерела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енергії</a:t>
            </a:r>
            <a:r>
              <a:rPr lang="ru-RU" sz="2000" dirty="0">
                <a:solidFill>
                  <a:srgbClr val="FF0000"/>
                </a:solidFill>
              </a:rPr>
              <a:t> для </a:t>
            </a:r>
            <a:r>
              <a:rPr lang="ru-RU" sz="2000" dirty="0" err="1">
                <a:solidFill>
                  <a:srgbClr val="FF0000"/>
                </a:solidFill>
              </a:rPr>
              <a:t>запалювання</a:t>
            </a:r>
            <a:r>
              <a:rPr lang="ru-RU" sz="2000" dirty="0">
                <a:solidFill>
                  <a:srgbClr val="FF0000"/>
                </a:solidFill>
              </a:rPr>
              <a:t>. </a:t>
            </a:r>
            <a:r>
              <a:rPr lang="ru-RU" sz="2000" dirty="0" err="1">
                <a:solidFill>
                  <a:srgbClr val="FF0000"/>
                </a:solidFill>
              </a:rPr>
              <a:t>Енергія</a:t>
            </a:r>
            <a:r>
              <a:rPr lang="ru-RU" sz="2000" dirty="0">
                <a:solidFill>
                  <a:srgbClr val="FF0000"/>
                </a:solidFill>
              </a:rPr>
              <a:t> для </a:t>
            </a:r>
            <a:r>
              <a:rPr lang="ru-RU" sz="2000" dirty="0" err="1">
                <a:solidFill>
                  <a:srgbClr val="FF0000"/>
                </a:solidFill>
              </a:rPr>
              <a:t>запалювання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може</a:t>
            </a:r>
            <a:r>
              <a:rPr lang="ru-RU" sz="2000" dirty="0">
                <a:solidFill>
                  <a:srgbClr val="FF0000"/>
                </a:solidFill>
              </a:rPr>
              <a:t> бути у </a:t>
            </a:r>
            <a:r>
              <a:rPr lang="ru-RU" sz="2000" dirty="0" err="1">
                <a:solidFill>
                  <a:srgbClr val="FF0000"/>
                </a:solidFill>
              </a:rPr>
              <a:t>вигляді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полум’я</a:t>
            </a:r>
            <a:r>
              <a:rPr lang="ru-RU" sz="2000" dirty="0">
                <a:solidFill>
                  <a:srgbClr val="FF0000"/>
                </a:solidFill>
              </a:rPr>
              <a:t> , </a:t>
            </a:r>
            <a:r>
              <a:rPr lang="ru-RU" sz="2000" dirty="0" err="1">
                <a:solidFill>
                  <a:srgbClr val="FF0000"/>
                </a:solidFill>
              </a:rPr>
              <a:t>іскри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випромінювання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або</a:t>
            </a:r>
            <a:r>
              <a:rPr lang="ru-RU" sz="2000" dirty="0">
                <a:solidFill>
                  <a:srgbClr val="FF0000"/>
                </a:solidFill>
              </a:rPr>
              <a:t> тепла від </a:t>
            </a:r>
            <a:r>
              <a:rPr lang="ru-RU" sz="2000" dirty="0" err="1">
                <a:solidFill>
                  <a:srgbClr val="FF0000"/>
                </a:solidFill>
              </a:rPr>
              <a:t>хімічної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реакції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механічного</a:t>
            </a:r>
            <a:r>
              <a:rPr lang="ru-RU" sz="2000" dirty="0">
                <a:solidFill>
                  <a:srgbClr val="FF0000"/>
                </a:solidFill>
              </a:rPr>
              <a:t> удару, тепла від короткого </a:t>
            </a:r>
            <a:r>
              <a:rPr lang="ru-RU" sz="2000" dirty="0" err="1">
                <a:solidFill>
                  <a:srgbClr val="FF0000"/>
                </a:solidFill>
              </a:rPr>
              <a:t>замикання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електроустановки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тертя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чи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різкого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стиснення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газової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суміші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За </a:t>
            </a:r>
            <a:r>
              <a:rPr lang="ru-RU" sz="2000" dirty="0" err="1">
                <a:solidFill>
                  <a:srgbClr val="FF0000"/>
                </a:solidFill>
              </a:rPr>
              <a:t>здатністю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горіти</a:t>
            </a:r>
            <a:r>
              <a:rPr lang="ru-RU" sz="2000" dirty="0">
                <a:solidFill>
                  <a:srgbClr val="FF0000"/>
                </a:solidFill>
              </a:rPr>
              <a:t> у </a:t>
            </a:r>
            <a:r>
              <a:rPr lang="ru-RU" sz="2000" dirty="0" err="1">
                <a:solidFill>
                  <a:srgbClr val="FF0000"/>
                </a:solidFill>
              </a:rPr>
              <a:t>повітрі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всі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речовини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матеріали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поділяються</a:t>
            </a:r>
            <a:r>
              <a:rPr lang="ru-RU" sz="2000" dirty="0">
                <a:solidFill>
                  <a:srgbClr val="FF0000"/>
                </a:solidFill>
              </a:rPr>
              <a:t> на: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1</a:t>
            </a:r>
            <a:r>
              <a:rPr lang="ru-RU" sz="2000" dirty="0">
                <a:solidFill>
                  <a:srgbClr val="FF0000"/>
                </a:solidFill>
              </a:rPr>
              <a:t>) </a:t>
            </a:r>
            <a:r>
              <a:rPr lang="ru-RU" sz="2000" dirty="0" err="1">
                <a:solidFill>
                  <a:srgbClr val="FF0000"/>
                </a:solidFill>
              </a:rPr>
              <a:t>негорючі</a:t>
            </a:r>
            <a:r>
              <a:rPr lang="ru-RU" sz="2000" dirty="0">
                <a:solidFill>
                  <a:srgbClr val="FF0000"/>
                </a:solidFill>
              </a:rPr>
              <a:t> - під дією </a:t>
            </a:r>
            <a:r>
              <a:rPr lang="ru-RU" sz="2000" dirty="0" err="1">
                <a:solidFill>
                  <a:srgbClr val="FF0000"/>
                </a:solidFill>
              </a:rPr>
              <a:t>вогню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або</a:t>
            </a:r>
            <a:r>
              <a:rPr lang="ru-RU" sz="2000" dirty="0">
                <a:solidFill>
                  <a:srgbClr val="FF0000"/>
                </a:solidFill>
              </a:rPr>
              <a:t> високої </a:t>
            </a:r>
            <a:r>
              <a:rPr lang="ru-RU" sz="2000" dirty="0" err="1">
                <a:solidFill>
                  <a:srgbClr val="FF0000"/>
                </a:solidFill>
              </a:rPr>
              <a:t>температури</a:t>
            </a:r>
            <a:r>
              <a:rPr lang="ru-RU" sz="2000" dirty="0">
                <a:solidFill>
                  <a:srgbClr val="FF0000"/>
                </a:solidFill>
              </a:rPr>
              <a:t> не </a:t>
            </a:r>
            <a:r>
              <a:rPr lang="ru-RU" sz="2000" dirty="0" err="1">
                <a:solidFill>
                  <a:srgbClr val="FF0000"/>
                </a:solidFill>
              </a:rPr>
              <a:t>запалюються</a:t>
            </a:r>
            <a:r>
              <a:rPr lang="ru-RU" sz="2000" dirty="0">
                <a:solidFill>
                  <a:srgbClr val="FF0000"/>
                </a:solidFill>
              </a:rPr>
              <a:t>, не </a:t>
            </a:r>
            <a:r>
              <a:rPr lang="ru-RU" sz="2000" dirty="0" err="1">
                <a:solidFill>
                  <a:srgbClr val="FF0000"/>
                </a:solidFill>
              </a:rPr>
              <a:t>тліють</a:t>
            </a:r>
            <a:r>
              <a:rPr lang="ru-RU" sz="2000" dirty="0">
                <a:solidFill>
                  <a:srgbClr val="FF0000"/>
                </a:solidFill>
              </a:rPr>
              <a:t> і не </a:t>
            </a:r>
            <a:r>
              <a:rPr lang="ru-RU" sz="2000" dirty="0" err="1">
                <a:solidFill>
                  <a:srgbClr val="FF0000"/>
                </a:solidFill>
              </a:rPr>
              <a:t>обвугляються</a:t>
            </a:r>
            <a:r>
              <a:rPr lang="ru-RU" sz="2000" dirty="0">
                <a:solidFill>
                  <a:srgbClr val="FF0000"/>
                </a:solidFill>
              </a:rPr>
              <a:t> (</a:t>
            </a:r>
            <a:r>
              <a:rPr lang="ru-RU" sz="2000" dirty="0" err="1">
                <a:solidFill>
                  <a:srgbClr val="FF0000"/>
                </a:solidFill>
              </a:rPr>
              <a:t>цегла</a:t>
            </a:r>
            <a:r>
              <a:rPr lang="ru-RU" sz="2000" dirty="0">
                <a:solidFill>
                  <a:srgbClr val="FF0000"/>
                </a:solidFill>
              </a:rPr>
              <a:t>, глина, </a:t>
            </a:r>
            <a:r>
              <a:rPr lang="ru-RU" sz="2000" dirty="0" err="1">
                <a:solidFill>
                  <a:srgbClr val="FF0000"/>
                </a:solidFill>
              </a:rPr>
              <a:t>пісок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азбест</a:t>
            </a:r>
            <a:r>
              <a:rPr lang="ru-RU" sz="2000" dirty="0">
                <a:solidFill>
                  <a:srgbClr val="FF0000"/>
                </a:solidFill>
              </a:rPr>
              <a:t>).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2</a:t>
            </a:r>
            <a:r>
              <a:rPr lang="ru-RU" sz="2000" dirty="0">
                <a:solidFill>
                  <a:srgbClr val="FF0000"/>
                </a:solidFill>
              </a:rPr>
              <a:t>) </a:t>
            </a:r>
            <a:r>
              <a:rPr lang="ru-RU" sz="2000" dirty="0" err="1">
                <a:solidFill>
                  <a:srgbClr val="FF0000"/>
                </a:solidFill>
              </a:rPr>
              <a:t>важкогорючі</a:t>
            </a:r>
            <a:r>
              <a:rPr lang="ru-RU" sz="2000" dirty="0">
                <a:solidFill>
                  <a:srgbClr val="FF0000"/>
                </a:solidFill>
              </a:rPr>
              <a:t> - під дією </a:t>
            </a:r>
            <a:r>
              <a:rPr lang="ru-RU" sz="2000" dirty="0" err="1">
                <a:solidFill>
                  <a:srgbClr val="FF0000"/>
                </a:solidFill>
              </a:rPr>
              <a:t>вогню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або</a:t>
            </a:r>
            <a:r>
              <a:rPr lang="ru-RU" sz="2000" dirty="0">
                <a:solidFill>
                  <a:srgbClr val="FF0000"/>
                </a:solidFill>
              </a:rPr>
              <a:t> високої </a:t>
            </a:r>
            <a:r>
              <a:rPr lang="ru-RU" sz="2000" dirty="0" err="1">
                <a:solidFill>
                  <a:srgbClr val="FF0000"/>
                </a:solidFill>
              </a:rPr>
              <a:t>температури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важко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займаються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тліють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або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обвуглюються</a:t>
            </a:r>
            <a:r>
              <a:rPr lang="ru-RU" sz="2000" dirty="0">
                <a:solidFill>
                  <a:srgbClr val="FF0000"/>
                </a:solidFill>
              </a:rPr>
              <a:t> і </a:t>
            </a:r>
            <a:r>
              <a:rPr lang="ru-RU" sz="2000" dirty="0" err="1">
                <a:solidFill>
                  <a:srgbClr val="FF0000"/>
                </a:solidFill>
              </a:rPr>
              <a:t>продовжують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горіти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або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тліти</a:t>
            </a:r>
            <a:r>
              <a:rPr lang="ru-RU" sz="2000" dirty="0">
                <a:solidFill>
                  <a:srgbClr val="FF0000"/>
                </a:solidFill>
              </a:rPr>
              <a:t> лише при </a:t>
            </a:r>
            <a:r>
              <a:rPr lang="ru-RU" sz="2000" dirty="0" err="1">
                <a:solidFill>
                  <a:srgbClr val="FF0000"/>
                </a:solidFill>
              </a:rPr>
              <a:t>наявності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джерела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вогню</a:t>
            </a:r>
            <a:r>
              <a:rPr lang="ru-RU" sz="2000" dirty="0">
                <a:solidFill>
                  <a:srgbClr val="FF0000"/>
                </a:solidFill>
              </a:rPr>
              <a:t>. </a:t>
            </a:r>
            <a:r>
              <a:rPr lang="ru-RU" sz="2000" dirty="0" err="1">
                <a:solidFill>
                  <a:srgbClr val="FF0000"/>
                </a:solidFill>
              </a:rPr>
              <a:t>Після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усунення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джерела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вогню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горіння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припиняється</a:t>
            </a:r>
            <a:r>
              <a:rPr lang="ru-RU" sz="2000" dirty="0">
                <a:solidFill>
                  <a:srgbClr val="FF0000"/>
                </a:solidFill>
              </a:rPr>
              <a:t> (асфальтобетон, </a:t>
            </a:r>
            <a:r>
              <a:rPr lang="ru-RU" sz="2000" dirty="0" err="1">
                <a:solidFill>
                  <a:srgbClr val="FF0000"/>
                </a:solidFill>
              </a:rPr>
              <a:t>лінолеум</a:t>
            </a:r>
            <a:r>
              <a:rPr lang="ru-RU" sz="2000" dirty="0">
                <a:solidFill>
                  <a:srgbClr val="FF0000"/>
                </a:solidFill>
              </a:rPr>
              <a:t>, деревина, </a:t>
            </a:r>
            <a:r>
              <a:rPr lang="ru-RU" sz="2000" dirty="0" err="1">
                <a:solidFill>
                  <a:srgbClr val="FF0000"/>
                </a:solidFill>
              </a:rPr>
              <a:t>просочена</a:t>
            </a:r>
            <a:r>
              <a:rPr lang="ru-RU" sz="2000" dirty="0">
                <a:solidFill>
                  <a:srgbClr val="FF0000"/>
                </a:solidFill>
              </a:rPr>
              <a:t> антисептиком, </a:t>
            </a:r>
            <a:r>
              <a:rPr lang="ru-RU" sz="2000" dirty="0" err="1">
                <a:solidFill>
                  <a:srgbClr val="FF0000"/>
                </a:solidFill>
              </a:rPr>
              <a:t>слабкі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водні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розчини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спиртів</a:t>
            </a:r>
            <a:r>
              <a:rPr lang="ru-RU" sz="2000" dirty="0">
                <a:solidFill>
                  <a:srgbClr val="FF0000"/>
                </a:solidFill>
              </a:rPr>
              <a:t>).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3</a:t>
            </a:r>
            <a:r>
              <a:rPr lang="ru-RU" sz="2000" dirty="0">
                <a:solidFill>
                  <a:srgbClr val="FF0000"/>
                </a:solidFill>
              </a:rPr>
              <a:t>) </a:t>
            </a:r>
            <a:r>
              <a:rPr lang="ru-RU" sz="2000" dirty="0" err="1">
                <a:solidFill>
                  <a:srgbClr val="FF0000"/>
                </a:solidFill>
              </a:rPr>
              <a:t>горючі</a:t>
            </a:r>
            <a:r>
              <a:rPr lang="ru-RU" sz="2000" dirty="0">
                <a:solidFill>
                  <a:srgbClr val="FF0000"/>
                </a:solidFill>
              </a:rPr>
              <a:t>- під дією </a:t>
            </a:r>
            <a:r>
              <a:rPr lang="ru-RU" sz="2000" dirty="0" err="1">
                <a:solidFill>
                  <a:srgbClr val="FF0000"/>
                </a:solidFill>
              </a:rPr>
              <a:t>вогню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або</a:t>
            </a:r>
            <a:r>
              <a:rPr lang="ru-RU" sz="2000" dirty="0">
                <a:solidFill>
                  <a:srgbClr val="FF0000"/>
                </a:solidFill>
              </a:rPr>
              <a:t> високої </a:t>
            </a:r>
            <a:r>
              <a:rPr lang="ru-RU" sz="2000" dirty="0" err="1" smtClean="0">
                <a:solidFill>
                  <a:srgbClr val="FF0000"/>
                </a:solidFill>
              </a:rPr>
              <a:t>температури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спалахують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або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тліють</a:t>
            </a:r>
            <a:r>
              <a:rPr lang="ru-RU" sz="2000" dirty="0">
                <a:solidFill>
                  <a:srgbClr val="FF0000"/>
                </a:solidFill>
              </a:rPr>
              <a:t> і </a:t>
            </a:r>
            <a:r>
              <a:rPr lang="ru-RU" sz="2000" dirty="0" err="1">
                <a:solidFill>
                  <a:srgbClr val="FF0000"/>
                </a:solidFill>
              </a:rPr>
              <a:t>продовжують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горіти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або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тліти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після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усунення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джерела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вогню</a:t>
            </a:r>
            <a:r>
              <a:rPr lang="ru-RU" sz="2000" dirty="0">
                <a:solidFill>
                  <a:srgbClr val="FF0000"/>
                </a:solidFill>
              </a:rPr>
              <a:t>. (</a:t>
            </a:r>
            <a:r>
              <a:rPr lang="ru-RU" sz="2000" dirty="0" err="1">
                <a:solidFill>
                  <a:srgbClr val="FF0000"/>
                </a:solidFill>
              </a:rPr>
              <a:t>водень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природний</a:t>
            </a:r>
            <a:r>
              <a:rPr lang="ru-RU" sz="2000" dirty="0">
                <a:solidFill>
                  <a:srgbClr val="FF0000"/>
                </a:solidFill>
              </a:rPr>
              <a:t> газ, бензин, </a:t>
            </a:r>
            <a:r>
              <a:rPr lang="ru-RU" sz="2000" dirty="0" err="1">
                <a:solidFill>
                  <a:srgbClr val="FF0000"/>
                </a:solidFill>
              </a:rPr>
              <a:t>спирти</a:t>
            </a:r>
            <a:r>
              <a:rPr lang="ru-RU" sz="2000" dirty="0">
                <a:solidFill>
                  <a:srgbClr val="FF0000"/>
                </a:solidFill>
              </a:rPr>
              <a:t>, деревина, </a:t>
            </a:r>
            <a:r>
              <a:rPr lang="ru-RU" sz="2000" dirty="0" err="1">
                <a:solidFill>
                  <a:srgbClr val="FF0000"/>
                </a:solidFill>
              </a:rPr>
              <a:t>пластмаса,барій</a:t>
            </a:r>
            <a:r>
              <a:rPr lang="ru-RU" sz="2000" dirty="0">
                <a:solidFill>
                  <a:srgbClr val="FF0000"/>
                </a:solidFill>
              </a:rPr>
              <a:t>). </a:t>
            </a:r>
            <a:r>
              <a:rPr lang="ru-RU" sz="2000" dirty="0" err="1">
                <a:solidFill>
                  <a:srgbClr val="FF0000"/>
                </a:solidFill>
              </a:rPr>
              <a:t>Горючі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поділяються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ще</a:t>
            </a:r>
            <a:r>
              <a:rPr lang="ru-RU" sz="2000" dirty="0">
                <a:solidFill>
                  <a:srgbClr val="FF0000"/>
                </a:solidFill>
              </a:rPr>
              <a:t> й на </a:t>
            </a:r>
            <a:r>
              <a:rPr lang="ru-RU" sz="2000" dirty="0" err="1">
                <a:solidFill>
                  <a:srgbClr val="FF0000"/>
                </a:solidFill>
              </a:rPr>
              <a:t>легкозаймисті</a:t>
            </a:r>
            <a:r>
              <a:rPr lang="ru-RU" sz="2000" dirty="0">
                <a:solidFill>
                  <a:srgbClr val="FF0000"/>
                </a:solidFill>
              </a:rPr>
              <a:t> та </a:t>
            </a:r>
            <a:r>
              <a:rPr lang="ru-RU" sz="2000" dirty="0" err="1">
                <a:solidFill>
                  <a:srgbClr val="FF0000"/>
                </a:solidFill>
              </a:rPr>
              <a:t>важко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займисті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речовини</a:t>
            </a:r>
            <a:r>
              <a:rPr lang="ru-RU" sz="2000" dirty="0">
                <a:solidFill>
                  <a:srgbClr val="FF0000"/>
                </a:solidFill>
              </a:rPr>
              <a:t>.:</a:t>
            </a:r>
          </a:p>
        </p:txBody>
      </p:sp>
    </p:spTree>
    <p:extLst>
      <p:ext uri="{BB962C8B-B14F-4D97-AF65-F5344CB8AC3E}">
        <p14:creationId xmlns:p14="http://schemas.microsoft.com/office/powerpoint/2010/main" val="400867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69"/>
    </mc:Choice>
    <mc:Fallback>
      <p:transition spd="slow" advTm="13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9512" y="116632"/>
            <a:ext cx="85689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ru-RU" b="1" dirty="0" err="1" smtClean="0">
                <a:solidFill>
                  <a:srgbClr val="FF0000"/>
                </a:solidFill>
              </a:rPr>
              <a:t>легкозаймисті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–</a:t>
            </a:r>
            <a:r>
              <a:rPr lang="ru-RU" dirty="0" err="1">
                <a:solidFill>
                  <a:srgbClr val="FF0000"/>
                </a:solidFill>
              </a:rPr>
              <a:t>горючі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матеріали</a:t>
            </a:r>
            <a:r>
              <a:rPr lang="ru-RU" dirty="0">
                <a:solidFill>
                  <a:srgbClr val="FF0000"/>
                </a:solidFill>
              </a:rPr>
              <a:t>, які на </a:t>
            </a:r>
            <a:r>
              <a:rPr lang="ru-RU" dirty="0" err="1">
                <a:solidFill>
                  <a:srgbClr val="FF0000"/>
                </a:solidFill>
              </a:rPr>
              <a:t>відкритому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повітрі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або</a:t>
            </a:r>
            <a:r>
              <a:rPr lang="ru-RU" dirty="0">
                <a:solidFill>
                  <a:srgbClr val="FF0000"/>
                </a:solidFill>
              </a:rPr>
              <a:t> в </a:t>
            </a:r>
            <a:r>
              <a:rPr lang="ru-RU" dirty="0" err="1">
                <a:solidFill>
                  <a:srgbClr val="FF0000"/>
                </a:solidFill>
              </a:rPr>
              <a:t>приміщенні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здатні</a:t>
            </a:r>
            <a:r>
              <a:rPr lang="ru-RU" dirty="0">
                <a:solidFill>
                  <a:srgbClr val="FF0000"/>
                </a:solidFill>
              </a:rPr>
              <a:t> без </a:t>
            </a:r>
            <a:r>
              <a:rPr lang="ru-RU" dirty="0" err="1">
                <a:solidFill>
                  <a:srgbClr val="FF0000"/>
                </a:solidFill>
              </a:rPr>
              <a:t>попереднього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нагріву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займатись</a:t>
            </a:r>
            <a:r>
              <a:rPr lang="ru-RU" dirty="0">
                <a:solidFill>
                  <a:srgbClr val="FF0000"/>
                </a:solidFill>
              </a:rPr>
              <a:t> від </a:t>
            </a:r>
            <a:r>
              <a:rPr lang="ru-RU" dirty="0" err="1">
                <a:solidFill>
                  <a:srgbClr val="FF0000"/>
                </a:solidFill>
              </a:rPr>
              <a:t>короткочасної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дії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джерела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запалювання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незначної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енергії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</a:rPr>
              <a:t>-  </a:t>
            </a:r>
            <a:r>
              <a:rPr lang="ru-RU" b="1" dirty="0" err="1">
                <a:solidFill>
                  <a:srgbClr val="FF0000"/>
                </a:solidFill>
              </a:rPr>
              <a:t>важкозаймист</a:t>
            </a:r>
            <a:r>
              <a:rPr lang="ru-RU" dirty="0" err="1">
                <a:solidFill>
                  <a:srgbClr val="FF0000"/>
                </a:solidFill>
              </a:rPr>
              <a:t>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речовини</a:t>
            </a:r>
            <a:r>
              <a:rPr lang="ru-RU" dirty="0">
                <a:solidFill>
                  <a:srgbClr val="FF0000"/>
                </a:solidFill>
              </a:rPr>
              <a:t> – </a:t>
            </a:r>
            <a:r>
              <a:rPr lang="ru-RU" dirty="0" err="1">
                <a:solidFill>
                  <a:srgbClr val="FF0000"/>
                </a:solidFill>
              </a:rPr>
              <a:t>горючі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речовини</a:t>
            </a:r>
            <a:r>
              <a:rPr lang="ru-RU" dirty="0">
                <a:solidFill>
                  <a:srgbClr val="FF0000"/>
                </a:solidFill>
              </a:rPr>
              <a:t>, які під час </a:t>
            </a:r>
            <a:r>
              <a:rPr lang="ru-RU" dirty="0" err="1">
                <a:solidFill>
                  <a:srgbClr val="FF0000"/>
                </a:solidFill>
              </a:rPr>
              <a:t>зберігання</a:t>
            </a:r>
            <a:r>
              <a:rPr lang="ru-RU" dirty="0">
                <a:solidFill>
                  <a:srgbClr val="FF0000"/>
                </a:solidFill>
              </a:rPr>
              <a:t> на </a:t>
            </a:r>
            <a:r>
              <a:rPr lang="ru-RU" dirty="0" err="1">
                <a:solidFill>
                  <a:srgbClr val="FF0000"/>
                </a:solidFill>
              </a:rPr>
              <a:t>відкритому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повітрі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або</a:t>
            </a:r>
            <a:r>
              <a:rPr lang="ru-RU" dirty="0">
                <a:solidFill>
                  <a:srgbClr val="FF0000"/>
                </a:solidFill>
              </a:rPr>
              <a:t> в </a:t>
            </a:r>
            <a:r>
              <a:rPr lang="ru-RU" dirty="0" err="1">
                <a:solidFill>
                  <a:srgbClr val="FF0000"/>
                </a:solidFill>
              </a:rPr>
              <a:t>приміщенні</a:t>
            </a:r>
            <a:r>
              <a:rPr lang="ru-RU" dirty="0">
                <a:solidFill>
                  <a:srgbClr val="FF0000"/>
                </a:solidFill>
              </a:rPr>
              <a:t> не </a:t>
            </a:r>
            <a:r>
              <a:rPr lang="ru-RU" dirty="0" err="1">
                <a:solidFill>
                  <a:srgbClr val="FF0000"/>
                </a:solidFill>
              </a:rPr>
              <a:t>займаються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навіть</a:t>
            </a:r>
            <a:r>
              <a:rPr lang="ru-RU" dirty="0">
                <a:solidFill>
                  <a:srgbClr val="FF0000"/>
                </a:solidFill>
              </a:rPr>
              <a:t> за </a:t>
            </a:r>
            <a:r>
              <a:rPr lang="ru-RU" dirty="0" err="1">
                <a:solidFill>
                  <a:srgbClr val="FF0000"/>
                </a:solidFill>
              </a:rPr>
              <a:t>довготривалої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дії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джерела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запалювання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незначної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енергії</a:t>
            </a:r>
            <a:r>
              <a:rPr lang="ru-RU" dirty="0">
                <a:solidFill>
                  <a:srgbClr val="FF0000"/>
                </a:solidFill>
              </a:rPr>
              <a:t> (</a:t>
            </a:r>
            <a:r>
              <a:rPr lang="ru-RU" dirty="0" err="1">
                <a:solidFill>
                  <a:srgbClr val="FF0000"/>
                </a:solidFill>
              </a:rPr>
              <a:t>полум’я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сірників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іскри</a:t>
            </a:r>
            <a:r>
              <a:rPr lang="ru-RU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ru-RU" dirty="0" err="1" smtClean="0">
                <a:solidFill>
                  <a:srgbClr val="FF0000"/>
                </a:solidFill>
              </a:rPr>
              <a:t>Вибухонебезпечні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- під дією </a:t>
            </a:r>
            <a:r>
              <a:rPr lang="ru-RU" dirty="0" err="1">
                <a:solidFill>
                  <a:srgbClr val="FF0000"/>
                </a:solidFill>
              </a:rPr>
              <a:t>певних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факторів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речовини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миттєво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перетворюються</a:t>
            </a:r>
            <a:r>
              <a:rPr lang="ru-RU" dirty="0">
                <a:solidFill>
                  <a:srgbClr val="FF0000"/>
                </a:solidFill>
              </a:rPr>
              <a:t> в </a:t>
            </a:r>
            <a:r>
              <a:rPr lang="ru-RU" dirty="0" err="1">
                <a:solidFill>
                  <a:srgbClr val="FF0000"/>
                </a:solidFill>
              </a:rPr>
              <a:t>газоподібний</a:t>
            </a:r>
            <a:r>
              <a:rPr lang="ru-RU" dirty="0">
                <a:solidFill>
                  <a:srgbClr val="FF0000"/>
                </a:solidFill>
              </a:rPr>
              <a:t> стан з </a:t>
            </a:r>
            <a:r>
              <a:rPr lang="ru-RU" dirty="0" err="1">
                <a:solidFill>
                  <a:srgbClr val="FF0000"/>
                </a:solidFill>
              </a:rPr>
              <a:t>виділенням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великої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кількості</a:t>
            </a:r>
            <a:r>
              <a:rPr lang="ru-RU" dirty="0">
                <a:solidFill>
                  <a:srgbClr val="FF0000"/>
                </a:solidFill>
              </a:rPr>
              <a:t> тепла (</a:t>
            </a:r>
            <a:r>
              <a:rPr lang="ru-RU" dirty="0" err="1">
                <a:solidFill>
                  <a:srgbClr val="FF0000"/>
                </a:solidFill>
              </a:rPr>
              <a:t>нафтобази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склади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скрапленого</a:t>
            </a:r>
            <a:r>
              <a:rPr lang="ru-RU" dirty="0">
                <a:solidFill>
                  <a:srgbClr val="FF0000"/>
                </a:solidFill>
              </a:rPr>
              <a:t> газу, </a:t>
            </a:r>
            <a:r>
              <a:rPr lang="ru-RU" dirty="0" err="1">
                <a:solidFill>
                  <a:srgbClr val="FF0000"/>
                </a:solidFill>
              </a:rPr>
              <a:t>нафтопродуктів</a:t>
            </a:r>
            <a:r>
              <a:rPr lang="ru-RU" dirty="0">
                <a:solidFill>
                  <a:srgbClr val="FF0000"/>
                </a:solidFill>
              </a:rPr>
              <a:t>).</a:t>
            </a:r>
          </a:p>
          <a:p>
            <a:pPr algn="just"/>
            <a:r>
              <a:rPr lang="ru-RU" dirty="0" err="1" smtClean="0">
                <a:solidFill>
                  <a:srgbClr val="FF0000"/>
                </a:solidFill>
              </a:rPr>
              <a:t>Розрізняють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такі</a:t>
            </a:r>
            <a:r>
              <a:rPr lang="ru-RU" dirty="0">
                <a:solidFill>
                  <a:srgbClr val="FF0000"/>
                </a:solidFill>
              </a:rPr>
              <a:t> види </a:t>
            </a:r>
            <a:r>
              <a:rPr lang="ru-RU" dirty="0" err="1">
                <a:solidFill>
                  <a:srgbClr val="FF0000"/>
                </a:solidFill>
              </a:rPr>
              <a:t>процесу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горіння:</a:t>
            </a:r>
            <a:r>
              <a:rPr lang="ru-RU" dirty="0" err="1">
                <a:solidFill>
                  <a:srgbClr val="FF0000"/>
                </a:solidFill>
              </a:rPr>
              <a:t>Вибух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спалах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займання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тління,самозаймання</a:t>
            </a:r>
            <a:r>
              <a:rPr lang="ru-RU" dirty="0" smtClean="0">
                <a:solidFill>
                  <a:srgbClr val="FF0000"/>
                </a:solidFill>
              </a:rPr>
              <a:t>,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власне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горіння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  <a:p>
            <a:pPr algn="just"/>
            <a:r>
              <a:rPr lang="ru-RU" b="1" dirty="0" err="1" smtClean="0">
                <a:solidFill>
                  <a:srgbClr val="FF0000"/>
                </a:solidFill>
              </a:rPr>
              <a:t>Вибух</a:t>
            </a:r>
            <a:r>
              <a:rPr lang="ru-RU" dirty="0" smtClean="0">
                <a:solidFill>
                  <a:srgbClr val="FF0000"/>
                </a:solidFill>
              </a:rPr>
              <a:t>- </a:t>
            </a:r>
            <a:r>
              <a:rPr lang="ru-RU" dirty="0" err="1">
                <a:solidFill>
                  <a:srgbClr val="FF0000"/>
                </a:solidFill>
              </a:rPr>
              <a:t>це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швидке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перетворення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речовини</a:t>
            </a:r>
            <a:r>
              <a:rPr lang="ru-RU" dirty="0">
                <a:solidFill>
                  <a:srgbClr val="FF0000"/>
                </a:solidFill>
              </a:rPr>
              <a:t> в газо – </a:t>
            </a:r>
            <a:r>
              <a:rPr lang="ru-RU" dirty="0" err="1">
                <a:solidFill>
                  <a:srgbClr val="FF0000"/>
                </a:solidFill>
              </a:rPr>
              <a:t>чи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пилоподібний</a:t>
            </a:r>
            <a:r>
              <a:rPr lang="ru-RU" dirty="0">
                <a:solidFill>
                  <a:srgbClr val="FF0000"/>
                </a:solidFill>
              </a:rPr>
              <a:t> стан з </a:t>
            </a:r>
            <a:r>
              <a:rPr lang="ru-RU" dirty="0" err="1">
                <a:solidFill>
                  <a:srgbClr val="FF0000"/>
                </a:solidFill>
              </a:rPr>
              <a:t>виділенням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великої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кількості</a:t>
            </a:r>
            <a:r>
              <a:rPr lang="ru-RU" dirty="0">
                <a:solidFill>
                  <a:srgbClr val="FF0000"/>
                </a:solidFill>
              </a:rPr>
              <a:t> тепла. У </a:t>
            </a:r>
            <a:r>
              <a:rPr lang="ru-RU" dirty="0" err="1">
                <a:solidFill>
                  <a:srgbClr val="FF0000"/>
                </a:solidFill>
              </a:rPr>
              <a:t>цьому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випадку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об’єм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речовини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збільшується</a:t>
            </a:r>
            <a:r>
              <a:rPr lang="ru-RU" dirty="0">
                <a:solidFill>
                  <a:srgbClr val="FF0000"/>
                </a:solidFill>
              </a:rPr>
              <a:t> в </a:t>
            </a:r>
            <a:r>
              <a:rPr lang="ru-RU" dirty="0" err="1">
                <a:solidFill>
                  <a:srgbClr val="FF0000"/>
                </a:solidFill>
              </a:rPr>
              <a:t>сотні</a:t>
            </a:r>
            <a:r>
              <a:rPr lang="ru-RU" dirty="0">
                <a:solidFill>
                  <a:srgbClr val="FF0000"/>
                </a:solidFill>
              </a:rPr>
              <a:t>, тисяч </a:t>
            </a:r>
            <a:r>
              <a:rPr lang="ru-RU" dirty="0" err="1">
                <a:solidFill>
                  <a:srgbClr val="FF0000"/>
                </a:solidFill>
              </a:rPr>
              <a:t>разів</a:t>
            </a:r>
            <a:r>
              <a:rPr lang="ru-RU" dirty="0">
                <a:solidFill>
                  <a:srgbClr val="FF0000"/>
                </a:solidFill>
              </a:rPr>
              <a:t>. Характерно </a:t>
            </a:r>
            <a:r>
              <a:rPr lang="ru-RU" dirty="0" err="1">
                <a:solidFill>
                  <a:srgbClr val="FF0000"/>
                </a:solidFill>
              </a:rPr>
              <a:t>ознакою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вибуху</a:t>
            </a:r>
            <a:r>
              <a:rPr lang="ru-RU" dirty="0">
                <a:solidFill>
                  <a:srgbClr val="FF0000"/>
                </a:solidFill>
              </a:rPr>
              <a:t> є </a:t>
            </a:r>
            <a:r>
              <a:rPr lang="ru-RU" dirty="0" err="1">
                <a:solidFill>
                  <a:srgbClr val="FF0000"/>
                </a:solidFill>
              </a:rPr>
              <a:t>миттєве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зростання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температури</a:t>
            </a:r>
            <a:r>
              <a:rPr lang="ru-RU" dirty="0">
                <a:solidFill>
                  <a:srgbClr val="FF0000"/>
                </a:solidFill>
              </a:rPr>
              <a:t> і </a:t>
            </a:r>
            <a:r>
              <a:rPr lang="ru-RU" dirty="0" err="1">
                <a:solidFill>
                  <a:srgbClr val="FF0000"/>
                </a:solidFill>
              </a:rPr>
              <a:t>тиску</a:t>
            </a:r>
            <a:r>
              <a:rPr lang="ru-RU" dirty="0">
                <a:solidFill>
                  <a:srgbClr val="FF0000"/>
                </a:solidFill>
              </a:rPr>
              <a:t> газу на </a:t>
            </a:r>
            <a:r>
              <a:rPr lang="ru-RU" dirty="0" err="1">
                <a:solidFill>
                  <a:srgbClr val="FF0000"/>
                </a:solidFill>
              </a:rPr>
              <a:t>місці</a:t>
            </a:r>
            <a:r>
              <a:rPr lang="ru-RU" dirty="0">
                <a:solidFill>
                  <a:srgbClr val="FF0000"/>
                </a:solidFill>
              </a:rPr>
              <a:t>, де </a:t>
            </a:r>
            <a:r>
              <a:rPr lang="ru-RU" dirty="0" err="1">
                <a:solidFill>
                  <a:srgbClr val="FF0000"/>
                </a:solidFill>
              </a:rPr>
              <a:t>він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стався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Спалах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-  </a:t>
            </a:r>
            <a:r>
              <a:rPr lang="ru-RU" dirty="0" err="1">
                <a:solidFill>
                  <a:srgbClr val="FF0000"/>
                </a:solidFill>
              </a:rPr>
              <a:t>це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швидше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згорання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пальної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суміші</a:t>
            </a:r>
            <a:r>
              <a:rPr lang="ru-RU" dirty="0">
                <a:solidFill>
                  <a:srgbClr val="FF0000"/>
                </a:solidFill>
              </a:rPr>
              <a:t> без </a:t>
            </a:r>
            <a:r>
              <a:rPr lang="ru-RU" dirty="0" err="1">
                <a:solidFill>
                  <a:srgbClr val="FF0000"/>
                </a:solidFill>
              </a:rPr>
              <a:t>утворення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стиснених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газів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b="1" dirty="0" err="1" smtClean="0">
                <a:solidFill>
                  <a:srgbClr val="FF0000"/>
                </a:solidFill>
              </a:rPr>
              <a:t>Займання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- </a:t>
            </a:r>
            <a:r>
              <a:rPr lang="ru-RU" dirty="0" err="1">
                <a:solidFill>
                  <a:srgbClr val="FF0000"/>
                </a:solidFill>
              </a:rPr>
              <a:t>загоряння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речовини</a:t>
            </a:r>
            <a:r>
              <a:rPr lang="ru-RU" dirty="0">
                <a:solidFill>
                  <a:srgbClr val="FF0000"/>
                </a:solidFill>
              </a:rPr>
              <a:t> з </a:t>
            </a:r>
            <a:r>
              <a:rPr lang="ru-RU" dirty="0" err="1">
                <a:solidFill>
                  <a:srgbClr val="FF0000"/>
                </a:solidFill>
              </a:rPr>
              <a:t>появою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полум’я</a:t>
            </a:r>
            <a:r>
              <a:rPr lang="ru-RU" dirty="0">
                <a:solidFill>
                  <a:srgbClr val="FF0000"/>
                </a:solidFill>
              </a:rPr>
              <a:t>. </a:t>
            </a:r>
            <a:r>
              <a:rPr lang="ru-RU" dirty="0" err="1">
                <a:solidFill>
                  <a:srgbClr val="FF0000"/>
                </a:solidFill>
              </a:rPr>
              <a:t>Загоряється</a:t>
            </a:r>
            <a:r>
              <a:rPr lang="ru-RU" dirty="0">
                <a:solidFill>
                  <a:srgbClr val="FF0000"/>
                </a:solidFill>
              </a:rPr>
              <a:t> не вся </a:t>
            </a:r>
            <a:r>
              <a:rPr lang="ru-RU" dirty="0" err="1">
                <a:solidFill>
                  <a:srgbClr val="FF0000"/>
                </a:solidFill>
              </a:rPr>
              <a:t>речовина</a:t>
            </a:r>
            <a:r>
              <a:rPr lang="ru-RU" dirty="0">
                <a:solidFill>
                  <a:srgbClr val="FF0000"/>
                </a:solidFill>
              </a:rPr>
              <a:t>, а лише </a:t>
            </a:r>
            <a:r>
              <a:rPr lang="ru-RU" dirty="0" err="1">
                <a:solidFill>
                  <a:srgbClr val="FF0000"/>
                </a:solidFill>
              </a:rPr>
              <a:t>її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частина</a:t>
            </a:r>
            <a:r>
              <a:rPr lang="ru-RU" dirty="0">
                <a:solidFill>
                  <a:srgbClr val="FF0000"/>
                </a:solidFill>
              </a:rPr>
              <a:t>. </a:t>
            </a:r>
            <a:r>
              <a:rPr lang="ru-RU" dirty="0" err="1">
                <a:solidFill>
                  <a:srgbClr val="FF0000"/>
                </a:solidFill>
              </a:rPr>
              <a:t>Займання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здійснюється</a:t>
            </a:r>
            <a:r>
              <a:rPr lang="ru-RU" dirty="0">
                <a:solidFill>
                  <a:srgbClr val="FF0000"/>
                </a:solidFill>
              </a:rPr>
              <a:t> від </a:t>
            </a:r>
            <a:r>
              <a:rPr lang="ru-RU" dirty="0" err="1">
                <a:solidFill>
                  <a:srgbClr val="FF0000"/>
                </a:solidFill>
              </a:rPr>
              <a:t>джерела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загоряння</a:t>
            </a:r>
            <a:r>
              <a:rPr lang="ru-RU" dirty="0">
                <a:solidFill>
                  <a:srgbClr val="FF0000"/>
                </a:solidFill>
              </a:rPr>
              <a:t>. </a:t>
            </a:r>
            <a:r>
              <a:rPr lang="ru-RU" dirty="0" err="1">
                <a:solidFill>
                  <a:srgbClr val="FF0000"/>
                </a:solidFill>
              </a:rPr>
              <a:t>Якщо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займання</a:t>
            </a:r>
            <a:r>
              <a:rPr lang="ru-RU" dirty="0">
                <a:solidFill>
                  <a:srgbClr val="FF0000"/>
                </a:solidFill>
              </a:rPr>
              <a:t> відбувається без </a:t>
            </a:r>
            <a:r>
              <a:rPr lang="ru-RU" dirty="0" err="1">
                <a:solidFill>
                  <a:srgbClr val="FF0000"/>
                </a:solidFill>
              </a:rPr>
              <a:t>джерела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загоряння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йдеться</a:t>
            </a:r>
            <a:r>
              <a:rPr lang="ru-RU" dirty="0">
                <a:solidFill>
                  <a:srgbClr val="FF0000"/>
                </a:solidFill>
              </a:rPr>
              <a:t> про </a:t>
            </a:r>
            <a:r>
              <a:rPr lang="ru-RU" dirty="0" err="1">
                <a:solidFill>
                  <a:srgbClr val="FF0000"/>
                </a:solidFill>
              </a:rPr>
              <a:t>самозаймання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b="1" dirty="0" err="1" smtClean="0">
                <a:solidFill>
                  <a:srgbClr val="FF0000"/>
                </a:solidFill>
              </a:rPr>
              <a:t>Тління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– </a:t>
            </a:r>
            <a:r>
              <a:rPr lang="ru-RU" dirty="0" err="1">
                <a:solidFill>
                  <a:srgbClr val="FF0000"/>
                </a:solidFill>
              </a:rPr>
              <a:t>це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горіння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речовини</a:t>
            </a:r>
            <a:r>
              <a:rPr lang="ru-RU" dirty="0">
                <a:solidFill>
                  <a:srgbClr val="FF0000"/>
                </a:solidFill>
              </a:rPr>
              <a:t> без явного </a:t>
            </a:r>
            <a:r>
              <a:rPr lang="ru-RU" dirty="0" err="1">
                <a:solidFill>
                  <a:srgbClr val="FF0000"/>
                </a:solidFill>
              </a:rPr>
              <a:t>утворення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полум’я</a:t>
            </a:r>
            <a:r>
              <a:rPr lang="ru-RU" dirty="0">
                <a:solidFill>
                  <a:srgbClr val="FF0000"/>
                </a:solidFill>
              </a:rPr>
              <a:t>. Як правило, під час </a:t>
            </a:r>
            <a:r>
              <a:rPr lang="ru-RU" dirty="0" err="1">
                <a:solidFill>
                  <a:srgbClr val="FF0000"/>
                </a:solidFill>
              </a:rPr>
              <a:t>тління</a:t>
            </a:r>
            <a:r>
              <a:rPr lang="ru-RU" dirty="0">
                <a:solidFill>
                  <a:srgbClr val="FF0000"/>
                </a:solidFill>
              </a:rPr>
              <a:t> утворюється </a:t>
            </a:r>
            <a:r>
              <a:rPr lang="ru-RU" dirty="0" err="1">
                <a:solidFill>
                  <a:srgbClr val="FF0000"/>
                </a:solidFill>
              </a:rPr>
              <a:t>багато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диму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5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2"/>
    </mc:Choice>
    <mc:Fallback>
      <p:transition spd="slow" advTm="1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44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1"/>
    </mc:Choice>
    <mc:Fallback>
      <p:transition spd="slow" advTm="7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03649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rgbClr val="FF0000"/>
                </a:solidFill>
              </a:rPr>
              <a:t>     </a:t>
            </a:r>
            <a:r>
              <a:rPr lang="uk-UA" sz="2000" dirty="0" smtClean="0">
                <a:solidFill>
                  <a:srgbClr val="FF0000"/>
                </a:solidFill>
              </a:rPr>
              <a:t>І</a:t>
            </a:r>
            <a:r>
              <a:rPr lang="ru-RU" sz="2000" dirty="0" err="1" smtClean="0">
                <a:solidFill>
                  <a:srgbClr val="FF0000"/>
                </a:solidFill>
              </a:rPr>
              <a:t>снують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такі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способи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припинення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горіння</a:t>
            </a:r>
            <a:r>
              <a:rPr lang="ru-RU" sz="2000" dirty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</a:rPr>
              <a:t>     </a:t>
            </a:r>
            <a:r>
              <a:rPr lang="ru-RU" dirty="0" err="1" smtClean="0">
                <a:solidFill>
                  <a:srgbClr val="FF0000"/>
                </a:solidFill>
              </a:rPr>
              <a:t>Охолодження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вогнища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горіння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нижче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визначених</a:t>
            </a:r>
            <a:r>
              <a:rPr lang="ru-RU" dirty="0">
                <a:solidFill>
                  <a:srgbClr val="FF0000"/>
                </a:solidFill>
              </a:rPr>
              <a:t> температур;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uk-UA" dirty="0" smtClean="0">
                <a:solidFill>
                  <a:srgbClr val="FF0000"/>
                </a:solidFill>
              </a:rPr>
              <a:t>    </a:t>
            </a:r>
            <a:r>
              <a:rPr lang="ru-RU" dirty="0" err="1" smtClean="0">
                <a:solidFill>
                  <a:srgbClr val="FF0000"/>
                </a:solidFill>
              </a:rPr>
              <a:t>Ізоляція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вогнище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горіння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або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зниження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вмісту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кисню</a:t>
            </a:r>
            <a:r>
              <a:rPr lang="ru-RU" dirty="0" smtClean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</a:rPr>
              <a:t>     </a:t>
            </a:r>
            <a:r>
              <a:rPr lang="ru-RU" dirty="0" err="1" smtClean="0">
                <a:solidFill>
                  <a:srgbClr val="FF0000"/>
                </a:solidFill>
              </a:rPr>
              <a:t>Механічний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зрив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полум’я</a:t>
            </a:r>
            <a:r>
              <a:rPr lang="ru-RU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uk-UA" dirty="0" smtClean="0">
                <a:solidFill>
                  <a:srgbClr val="FF0000"/>
                </a:solidFill>
              </a:rPr>
              <a:t>    </a:t>
            </a:r>
            <a:r>
              <a:rPr lang="ru-RU" dirty="0" err="1" smtClean="0">
                <a:solidFill>
                  <a:srgbClr val="FF0000"/>
                </a:solidFill>
              </a:rPr>
              <a:t>Створення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умов </a:t>
            </a:r>
            <a:r>
              <a:rPr lang="ru-RU" dirty="0" err="1" smtClean="0">
                <a:solidFill>
                  <a:srgbClr val="FF0000"/>
                </a:solidFill>
              </a:rPr>
              <a:t>вогнеперешкодження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     Одним </a:t>
            </a:r>
            <a:r>
              <a:rPr lang="ru-RU" sz="2000" dirty="0">
                <a:solidFill>
                  <a:srgbClr val="FF0000"/>
                </a:solidFill>
              </a:rPr>
              <a:t>з </a:t>
            </a:r>
            <a:r>
              <a:rPr lang="ru-RU" sz="2000" dirty="0" err="1">
                <a:solidFill>
                  <a:srgbClr val="FF0000"/>
                </a:solidFill>
              </a:rPr>
              <a:t>найпоширеніших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засобів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гасіння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пожежі</a:t>
            </a:r>
            <a:r>
              <a:rPr lang="ru-RU" sz="2000" dirty="0">
                <a:solidFill>
                  <a:srgbClr val="FF0000"/>
                </a:solidFill>
              </a:rPr>
              <a:t> є </a:t>
            </a:r>
            <a:r>
              <a:rPr lang="ru-RU" sz="2000" b="1" dirty="0">
                <a:solidFill>
                  <a:srgbClr val="FF0000"/>
                </a:solidFill>
              </a:rPr>
              <a:t>вода.</a:t>
            </a:r>
            <a:endParaRPr lang="ru-RU" sz="2000" dirty="0">
              <a:solidFill>
                <a:srgbClr val="FF0000"/>
              </a:solidFill>
            </a:endParaRP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     Вода </a:t>
            </a:r>
            <a:r>
              <a:rPr lang="ru-RU" sz="2000" dirty="0">
                <a:solidFill>
                  <a:srgbClr val="FF0000"/>
                </a:solidFill>
              </a:rPr>
              <a:t>як </a:t>
            </a:r>
            <a:r>
              <a:rPr lang="ru-RU" sz="2000" dirty="0" err="1">
                <a:solidFill>
                  <a:srgbClr val="FF0000"/>
                </a:solidFill>
              </a:rPr>
              <a:t>вогнегасна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речовина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має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такі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позитивні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якості</a:t>
            </a:r>
            <a:r>
              <a:rPr lang="ru-RU" sz="2000" dirty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-    </a:t>
            </a:r>
            <a:r>
              <a:rPr lang="ru-RU" sz="2000" dirty="0" err="1">
                <a:solidFill>
                  <a:srgbClr val="FF0000"/>
                </a:solidFill>
              </a:rPr>
              <a:t>доступність</a:t>
            </a:r>
            <a:r>
              <a:rPr lang="ru-RU" sz="2000" dirty="0">
                <a:solidFill>
                  <a:srgbClr val="FF0000"/>
                </a:solidFill>
              </a:rPr>
              <a:t> і </a:t>
            </a:r>
            <a:r>
              <a:rPr lang="ru-RU" sz="2000" dirty="0" err="1">
                <a:solidFill>
                  <a:srgbClr val="FF0000"/>
                </a:solidFill>
              </a:rPr>
              <a:t>низька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вартість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-    велика </a:t>
            </a:r>
            <a:r>
              <a:rPr lang="ru-RU" sz="2000" dirty="0" err="1">
                <a:solidFill>
                  <a:srgbClr val="FF0000"/>
                </a:solidFill>
              </a:rPr>
              <a:t>теплоємність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-    </a:t>
            </a:r>
            <a:r>
              <a:rPr lang="ru-RU" sz="2000" dirty="0" err="1">
                <a:solidFill>
                  <a:srgbClr val="FF0000"/>
                </a:solidFill>
              </a:rPr>
              <a:t>висока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транспортабельність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-    </a:t>
            </a:r>
            <a:r>
              <a:rPr lang="ru-RU" sz="2000" dirty="0" err="1">
                <a:solidFill>
                  <a:srgbClr val="FF0000"/>
                </a:solidFill>
              </a:rPr>
              <a:t>хімічна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нейтральність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       Але </a:t>
            </a:r>
            <a:r>
              <a:rPr lang="ru-RU" sz="2000" dirty="0">
                <a:solidFill>
                  <a:srgbClr val="FF0000"/>
                </a:solidFill>
              </a:rPr>
              <a:t>вода </a:t>
            </a:r>
            <a:r>
              <a:rPr lang="ru-RU" sz="2000" dirty="0" err="1">
                <a:solidFill>
                  <a:srgbClr val="FF0000"/>
                </a:solidFill>
              </a:rPr>
              <a:t>має</a:t>
            </a:r>
            <a:r>
              <a:rPr lang="ru-RU" sz="2000" dirty="0">
                <a:solidFill>
                  <a:srgbClr val="FF0000"/>
                </a:solidFill>
              </a:rPr>
              <a:t> й </a:t>
            </a:r>
            <a:r>
              <a:rPr lang="ru-RU" sz="2000" dirty="0" err="1">
                <a:solidFill>
                  <a:srgbClr val="FF0000"/>
                </a:solidFill>
              </a:rPr>
              <a:t>негативні</a:t>
            </a:r>
            <a:r>
              <a:rPr lang="ru-RU" sz="2000" dirty="0">
                <a:solidFill>
                  <a:srgbClr val="FF0000"/>
                </a:solidFill>
              </a:rPr>
              <a:t> властивості. Не </a:t>
            </a:r>
            <a:r>
              <a:rPr lang="ru-RU" sz="2000" dirty="0" err="1">
                <a:solidFill>
                  <a:srgbClr val="FF0000"/>
                </a:solidFill>
              </a:rPr>
              <a:t>можна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гасити</a:t>
            </a:r>
            <a:r>
              <a:rPr lang="ru-RU" sz="2000" dirty="0">
                <a:solidFill>
                  <a:srgbClr val="FF0000"/>
                </a:solidFill>
              </a:rPr>
              <a:t> водою лаки, 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фарби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розчинники</a:t>
            </a:r>
            <a:r>
              <a:rPr lang="ru-RU" sz="2000" dirty="0">
                <a:solidFill>
                  <a:srgbClr val="FF0000"/>
                </a:solidFill>
              </a:rPr>
              <a:t>, бензин, гас </a:t>
            </a:r>
            <a:r>
              <a:rPr lang="ru-RU" sz="2000" dirty="0" err="1">
                <a:solidFill>
                  <a:srgbClr val="FF0000"/>
                </a:solidFill>
              </a:rPr>
              <a:t>чи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дизельне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пальне</a:t>
            </a:r>
            <a:r>
              <a:rPr lang="ru-RU" sz="2000" dirty="0">
                <a:solidFill>
                  <a:srgbClr val="FF0000"/>
                </a:solidFill>
              </a:rPr>
              <a:t>. </a:t>
            </a:r>
            <a:r>
              <a:rPr lang="ru-RU" sz="2000" dirty="0" err="1">
                <a:solidFill>
                  <a:srgbClr val="FF0000"/>
                </a:solidFill>
              </a:rPr>
              <a:t>Електроустановки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що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перебувають</a:t>
            </a:r>
            <a:r>
              <a:rPr lang="ru-RU" sz="2000" dirty="0">
                <a:solidFill>
                  <a:srgbClr val="FF0000"/>
                </a:solidFill>
              </a:rPr>
              <a:t> під </a:t>
            </a:r>
            <a:r>
              <a:rPr lang="ru-RU" sz="2000" dirty="0" err="1">
                <a:solidFill>
                  <a:srgbClr val="FF0000"/>
                </a:solidFill>
              </a:rPr>
              <a:t>напругою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гасити</a:t>
            </a:r>
            <a:r>
              <a:rPr lang="ru-RU" sz="2000" dirty="0">
                <a:solidFill>
                  <a:srgbClr val="FF0000"/>
                </a:solidFill>
              </a:rPr>
              <a:t> водою </a:t>
            </a:r>
            <a:r>
              <a:rPr lang="ru-RU" sz="2000" dirty="0" err="1">
                <a:solidFill>
                  <a:srgbClr val="FF0000"/>
                </a:solidFill>
              </a:rPr>
              <a:t>також</a:t>
            </a:r>
            <a:r>
              <a:rPr lang="ru-RU" sz="2000" dirty="0">
                <a:solidFill>
                  <a:srgbClr val="FF0000"/>
                </a:solidFill>
              </a:rPr>
              <a:t> не </a:t>
            </a:r>
            <a:r>
              <a:rPr lang="ru-RU" sz="2000" dirty="0" err="1">
                <a:solidFill>
                  <a:srgbClr val="FF0000"/>
                </a:solidFill>
              </a:rPr>
              <a:t>можна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оскільки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 вода </a:t>
            </a:r>
            <a:r>
              <a:rPr lang="ru-RU" sz="2000" dirty="0">
                <a:solidFill>
                  <a:srgbClr val="FF0000"/>
                </a:solidFill>
              </a:rPr>
              <a:t>— </a:t>
            </a:r>
            <a:r>
              <a:rPr lang="ru-RU" sz="2000" dirty="0" err="1">
                <a:solidFill>
                  <a:srgbClr val="FF0000"/>
                </a:solidFill>
              </a:rPr>
              <a:t>електропровідник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        </a:t>
            </a:r>
            <a:r>
              <a:rPr lang="ru-RU" sz="2000" dirty="0" err="1" smtClean="0">
                <a:solidFill>
                  <a:srgbClr val="FF0000"/>
                </a:solidFill>
              </a:rPr>
              <a:t>Гасіння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пожежі</a:t>
            </a:r>
            <a:r>
              <a:rPr lang="ru-RU" sz="2000" dirty="0">
                <a:solidFill>
                  <a:srgbClr val="FF0000"/>
                </a:solidFill>
              </a:rPr>
              <a:t> </a:t>
            </a:r>
            <a:r>
              <a:rPr lang="ru-RU" sz="2000" b="1" dirty="0">
                <a:solidFill>
                  <a:srgbClr val="FF0000"/>
                </a:solidFill>
              </a:rPr>
              <a:t>парою</a:t>
            </a:r>
            <a:r>
              <a:rPr lang="ru-RU" sz="2000" dirty="0">
                <a:solidFill>
                  <a:srgbClr val="FF0000"/>
                </a:solidFill>
              </a:rPr>
              <a:t> відбувається за </a:t>
            </a:r>
            <a:r>
              <a:rPr lang="ru-RU" sz="2000" dirty="0" err="1">
                <a:solidFill>
                  <a:srgbClr val="FF0000"/>
                </a:solidFill>
              </a:rPr>
              <a:t>рахунок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ізоляції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поверхні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горіння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від </a:t>
            </a:r>
            <a:r>
              <a:rPr lang="ru-RU" sz="2000" dirty="0" err="1">
                <a:solidFill>
                  <a:srgbClr val="FF0000"/>
                </a:solidFill>
              </a:rPr>
              <a:t>навколишнього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середовища</a:t>
            </a:r>
            <a:r>
              <a:rPr lang="ru-RU" sz="2000" dirty="0">
                <a:solidFill>
                  <a:srgbClr val="FF0000"/>
                </a:solidFill>
              </a:rPr>
              <a:t>. </a:t>
            </a:r>
            <a:r>
              <a:rPr lang="ru-RU" sz="2000" dirty="0" err="1">
                <a:solidFill>
                  <a:srgbClr val="FF0000"/>
                </a:solidFill>
              </a:rPr>
              <a:t>Використовують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цей</a:t>
            </a:r>
            <a:r>
              <a:rPr lang="ru-RU" sz="2000" dirty="0">
                <a:solidFill>
                  <a:srgbClr val="FF0000"/>
                </a:solidFill>
              </a:rPr>
              <a:t> метод 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гасіння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в </a:t>
            </a:r>
            <a:r>
              <a:rPr lang="ru-RU" sz="2000" dirty="0" err="1">
                <a:solidFill>
                  <a:srgbClr val="FF0000"/>
                </a:solidFill>
              </a:rPr>
              <a:t>умовах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обмеженого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повітрообміну</a:t>
            </a:r>
            <a:r>
              <a:rPr lang="ru-RU" sz="2000" dirty="0">
                <a:solidFill>
                  <a:srgbClr val="FF0000"/>
                </a:solidFill>
              </a:rPr>
              <a:t>, а </a:t>
            </a:r>
            <a:r>
              <a:rPr lang="ru-RU" sz="2000" dirty="0" err="1">
                <a:solidFill>
                  <a:srgbClr val="FF0000"/>
                </a:solidFill>
              </a:rPr>
              <a:t>також</a:t>
            </a:r>
            <a:r>
              <a:rPr lang="ru-RU" sz="2000" dirty="0">
                <a:solidFill>
                  <a:srgbClr val="FF0000"/>
                </a:solidFill>
              </a:rPr>
              <a:t> у </a:t>
            </a:r>
            <a:r>
              <a:rPr lang="ru-RU" sz="2000" dirty="0" err="1">
                <a:solidFill>
                  <a:srgbClr val="FF0000"/>
                </a:solidFill>
              </a:rPr>
              <a:t>закритих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приміщеннях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з </a:t>
            </a:r>
            <a:r>
              <a:rPr lang="ru-RU" sz="2000" dirty="0" err="1">
                <a:solidFill>
                  <a:srgbClr val="FF0000"/>
                </a:solidFill>
              </a:rPr>
              <a:t>найнебезпечнішими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технологічними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процесами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pPr algn="just"/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6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4"/>
    </mc:Choice>
    <mc:Fallback>
      <p:transition spd="slow" advTm="10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9512" y="116632"/>
            <a:ext cx="849694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r>
              <a:rPr lang="ru-RU" sz="1900" dirty="0" smtClean="0">
                <a:solidFill>
                  <a:srgbClr val="FF0000"/>
                </a:solidFill>
              </a:rPr>
              <a:t>Одним </a:t>
            </a:r>
            <a:r>
              <a:rPr lang="ru-RU" sz="1900" dirty="0" err="1">
                <a:solidFill>
                  <a:srgbClr val="FF0000"/>
                </a:solidFill>
              </a:rPr>
              <a:t>із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засобів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пожежогасіння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b="1" dirty="0">
                <a:solidFill>
                  <a:srgbClr val="FF0000"/>
                </a:solidFill>
              </a:rPr>
              <a:t>є </a:t>
            </a:r>
            <a:r>
              <a:rPr lang="ru-RU" sz="1900" b="1" dirty="0" err="1">
                <a:solidFill>
                  <a:srgbClr val="FF0000"/>
                </a:solidFill>
              </a:rPr>
              <a:t>піна</a:t>
            </a:r>
            <a:r>
              <a:rPr lang="ru-RU" sz="1900" dirty="0">
                <a:solidFill>
                  <a:srgbClr val="FF0000"/>
                </a:solidFill>
              </a:rPr>
              <a:t>. </a:t>
            </a:r>
            <a:r>
              <a:rPr lang="ru-RU" sz="1900" dirty="0" err="1">
                <a:solidFill>
                  <a:srgbClr val="FF0000"/>
                </a:solidFill>
              </a:rPr>
              <a:t>Піною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гасять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усі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тверді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речовини</a:t>
            </a:r>
            <a:r>
              <a:rPr lang="ru-RU" sz="1900" dirty="0">
                <a:solidFill>
                  <a:srgbClr val="FF0000"/>
                </a:solidFill>
              </a:rPr>
              <a:t>, які </a:t>
            </a:r>
            <a:r>
              <a:rPr lang="ru-RU" sz="1900" dirty="0" err="1">
                <a:solidFill>
                  <a:srgbClr val="FF0000"/>
                </a:solidFill>
              </a:rPr>
              <a:t>можна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гасити</a:t>
            </a:r>
            <a:r>
              <a:rPr lang="ru-RU" sz="1900" dirty="0">
                <a:solidFill>
                  <a:srgbClr val="FF0000"/>
                </a:solidFill>
              </a:rPr>
              <a:t> водою. Вона </a:t>
            </a:r>
            <a:r>
              <a:rPr lang="ru-RU" sz="1900" dirty="0" err="1">
                <a:solidFill>
                  <a:srgbClr val="FF0000"/>
                </a:solidFill>
              </a:rPr>
              <a:t>швидко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припиняє</a:t>
            </a:r>
            <a:r>
              <a:rPr lang="ru-RU" sz="1900" dirty="0">
                <a:solidFill>
                  <a:srgbClr val="FF0000"/>
                </a:solidFill>
              </a:rPr>
              <a:t> доступ </a:t>
            </a:r>
            <a:r>
              <a:rPr lang="ru-RU" sz="1900" dirty="0" err="1">
                <a:solidFill>
                  <a:srgbClr val="FF0000"/>
                </a:solidFill>
              </a:rPr>
              <a:t>окислювача</a:t>
            </a:r>
            <a:r>
              <a:rPr lang="ru-RU" sz="1900" dirty="0">
                <a:solidFill>
                  <a:srgbClr val="FF0000"/>
                </a:solidFill>
              </a:rPr>
              <a:t> (</a:t>
            </a:r>
            <a:r>
              <a:rPr lang="ru-RU" sz="1900" dirty="0" err="1">
                <a:solidFill>
                  <a:srgbClr val="FF0000"/>
                </a:solidFill>
              </a:rPr>
              <a:t>кисню</a:t>
            </a:r>
            <a:r>
              <a:rPr lang="ru-RU" sz="1900" dirty="0">
                <a:solidFill>
                  <a:srgbClr val="FF0000"/>
                </a:solidFill>
              </a:rPr>
              <a:t>, повітря) до </a:t>
            </a:r>
            <a:r>
              <a:rPr lang="ru-RU" sz="1900" dirty="0" err="1">
                <a:solidFill>
                  <a:srgbClr val="FF0000"/>
                </a:solidFill>
              </a:rPr>
              <a:t>зони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горіння</a:t>
            </a:r>
            <a:r>
              <a:rPr lang="ru-RU" sz="1900" dirty="0">
                <a:solidFill>
                  <a:srgbClr val="FF0000"/>
                </a:solidFill>
              </a:rPr>
              <a:t> і тому </a:t>
            </a:r>
            <a:r>
              <a:rPr lang="ru-RU" sz="1900" dirty="0" err="1">
                <a:solidFill>
                  <a:srgbClr val="FF0000"/>
                </a:solidFill>
              </a:rPr>
              <a:t>ефективніша</a:t>
            </a:r>
            <a:r>
              <a:rPr lang="ru-RU" sz="1900" dirty="0">
                <a:solidFill>
                  <a:srgbClr val="FF0000"/>
                </a:solidFill>
              </a:rPr>
              <a:t> за воду.</a:t>
            </a:r>
          </a:p>
          <a:p>
            <a:pPr algn="just"/>
            <a:r>
              <a:rPr lang="ru-RU" sz="1900" dirty="0" smtClean="0">
                <a:solidFill>
                  <a:srgbClr val="FF0000"/>
                </a:solidFill>
              </a:rPr>
              <a:t>    </a:t>
            </a:r>
            <a:r>
              <a:rPr lang="ru-RU" sz="1900" b="1" dirty="0" err="1" smtClean="0">
                <a:solidFill>
                  <a:srgbClr val="FF0000"/>
                </a:solidFill>
              </a:rPr>
              <a:t>Хімічною</a:t>
            </a:r>
            <a:r>
              <a:rPr lang="ru-RU" sz="1900" dirty="0" smtClean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піною</a:t>
            </a:r>
            <a:r>
              <a:rPr lang="ru-RU" sz="1900" dirty="0">
                <a:solidFill>
                  <a:srgbClr val="FF0000"/>
                </a:solidFill>
              </a:rPr>
              <a:t> не </a:t>
            </a:r>
            <a:r>
              <a:rPr lang="ru-RU" sz="1900" dirty="0" err="1">
                <a:solidFill>
                  <a:srgbClr val="FF0000"/>
                </a:solidFill>
              </a:rPr>
              <a:t>можна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гасити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електрообладнання</a:t>
            </a:r>
            <a:r>
              <a:rPr lang="ru-RU" sz="1900" dirty="0">
                <a:solidFill>
                  <a:srgbClr val="FF0000"/>
                </a:solidFill>
              </a:rPr>
              <a:t>, тому </a:t>
            </a:r>
            <a:r>
              <a:rPr lang="ru-RU" sz="1900" dirty="0" err="1">
                <a:solidFill>
                  <a:srgbClr val="FF0000"/>
                </a:solidFill>
              </a:rPr>
              <a:t>що</a:t>
            </a:r>
            <a:r>
              <a:rPr lang="ru-RU" sz="1900" dirty="0">
                <a:solidFill>
                  <a:srgbClr val="FF0000"/>
                </a:solidFill>
              </a:rPr>
              <a:t> вона </a:t>
            </a:r>
            <a:r>
              <a:rPr lang="ru-RU" sz="1900" dirty="0" err="1">
                <a:solidFill>
                  <a:srgbClr val="FF0000"/>
                </a:solidFill>
              </a:rPr>
              <a:t>електропровідна</a:t>
            </a:r>
            <a:r>
              <a:rPr lang="ru-RU" sz="1900" dirty="0">
                <a:solidFill>
                  <a:srgbClr val="FF0000"/>
                </a:solidFill>
              </a:rPr>
              <a:t>. Не </a:t>
            </a:r>
            <a:r>
              <a:rPr lang="ru-RU" sz="1900" dirty="0" err="1">
                <a:solidFill>
                  <a:srgbClr val="FF0000"/>
                </a:solidFill>
              </a:rPr>
              <a:t>можна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хімічною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піною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також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гасити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натрій</a:t>
            </a:r>
            <a:r>
              <a:rPr lang="ru-RU" sz="1900" dirty="0">
                <a:solidFill>
                  <a:srgbClr val="FF0000"/>
                </a:solidFill>
              </a:rPr>
              <a:t> і </a:t>
            </a:r>
            <a:r>
              <a:rPr lang="ru-RU" sz="1900" dirty="0" err="1">
                <a:solidFill>
                  <a:srgbClr val="FF0000"/>
                </a:solidFill>
              </a:rPr>
              <a:t>калій</a:t>
            </a:r>
            <a:r>
              <a:rPr lang="ru-RU" sz="1900" dirty="0">
                <a:solidFill>
                  <a:srgbClr val="FF0000"/>
                </a:solidFill>
              </a:rPr>
              <a:t>, </a:t>
            </a:r>
            <a:r>
              <a:rPr lang="ru-RU" sz="1900" dirty="0" err="1">
                <a:solidFill>
                  <a:srgbClr val="FF0000"/>
                </a:solidFill>
              </a:rPr>
              <a:t>оскільки</a:t>
            </a:r>
            <a:r>
              <a:rPr lang="ru-RU" sz="1900" dirty="0">
                <a:solidFill>
                  <a:srgbClr val="FF0000"/>
                </a:solidFill>
              </a:rPr>
              <a:t> вони </a:t>
            </a:r>
            <a:r>
              <a:rPr lang="ru-RU" sz="1900" dirty="0" err="1">
                <a:solidFill>
                  <a:srgbClr val="FF0000"/>
                </a:solidFill>
              </a:rPr>
              <a:t>вступають</a:t>
            </a:r>
            <a:r>
              <a:rPr lang="ru-RU" sz="1900" dirty="0">
                <a:solidFill>
                  <a:srgbClr val="FF0000"/>
                </a:solidFill>
              </a:rPr>
              <a:t> у </a:t>
            </a:r>
            <a:r>
              <a:rPr lang="ru-RU" sz="1900" dirty="0" err="1">
                <a:solidFill>
                  <a:srgbClr val="FF0000"/>
                </a:solidFill>
              </a:rPr>
              <a:t>взаємодію</a:t>
            </a:r>
            <a:r>
              <a:rPr lang="ru-RU" sz="1900" dirty="0">
                <a:solidFill>
                  <a:srgbClr val="FF0000"/>
                </a:solidFill>
              </a:rPr>
              <a:t> з водою і при </a:t>
            </a:r>
            <a:r>
              <a:rPr lang="ru-RU" sz="1900" dirty="0" err="1">
                <a:solidFill>
                  <a:srgbClr val="FF0000"/>
                </a:solidFill>
              </a:rPr>
              <a:t>цьому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виділяється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вибухонебезпечний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водень</a:t>
            </a:r>
            <a:r>
              <a:rPr lang="ru-RU" sz="1900" dirty="0">
                <a:solidFill>
                  <a:srgbClr val="FF0000"/>
                </a:solidFill>
              </a:rPr>
              <a:t>. </a:t>
            </a:r>
            <a:r>
              <a:rPr lang="ru-RU" sz="1900" dirty="0" err="1">
                <a:solidFill>
                  <a:srgbClr val="FF0000"/>
                </a:solidFill>
              </a:rPr>
              <a:t>Хімічну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піну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використовують</a:t>
            </a:r>
            <a:r>
              <a:rPr lang="ru-RU" sz="1900" dirty="0">
                <a:solidFill>
                  <a:srgbClr val="FF0000"/>
                </a:solidFill>
              </a:rPr>
              <a:t> для </a:t>
            </a:r>
            <a:r>
              <a:rPr lang="ru-RU" sz="1900" dirty="0" err="1">
                <a:solidFill>
                  <a:srgbClr val="FF0000"/>
                </a:solidFill>
              </a:rPr>
              <a:t>гасіння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легкозаймистих</a:t>
            </a:r>
            <a:r>
              <a:rPr lang="ru-RU" sz="1900" dirty="0">
                <a:solidFill>
                  <a:srgbClr val="FF0000"/>
                </a:solidFill>
              </a:rPr>
              <a:t> та горючих </a:t>
            </a:r>
            <a:r>
              <a:rPr lang="ru-RU" sz="1900" dirty="0" err="1">
                <a:solidFill>
                  <a:srgbClr val="FF0000"/>
                </a:solidFill>
              </a:rPr>
              <a:t>рідин</a:t>
            </a:r>
            <a:r>
              <a:rPr lang="ru-RU" sz="19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1900" dirty="0" smtClean="0">
                <a:solidFill>
                  <a:srgbClr val="FF0000"/>
                </a:solidFill>
              </a:rPr>
              <a:t>   При </a:t>
            </a:r>
            <a:r>
              <a:rPr lang="ru-RU" sz="1900" dirty="0" err="1">
                <a:solidFill>
                  <a:srgbClr val="FF0000"/>
                </a:solidFill>
              </a:rPr>
              <a:t>нагріванні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вуглекислоти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швидко</a:t>
            </a:r>
            <a:r>
              <a:rPr lang="ru-RU" sz="1900" dirty="0">
                <a:solidFill>
                  <a:srgbClr val="FF0000"/>
                </a:solidFill>
              </a:rPr>
              <a:t> утворюється велика </a:t>
            </a:r>
            <a:r>
              <a:rPr lang="ru-RU" sz="1900" dirty="0" err="1">
                <a:solidFill>
                  <a:srgbClr val="FF0000"/>
                </a:solidFill>
              </a:rPr>
              <a:t>кількість</a:t>
            </a:r>
            <a:r>
              <a:rPr lang="ru-RU" sz="1900" dirty="0">
                <a:solidFill>
                  <a:srgbClr val="FF0000"/>
                </a:solidFill>
              </a:rPr>
              <a:t> газу, </a:t>
            </a:r>
            <a:r>
              <a:rPr lang="ru-RU" sz="1900" dirty="0" err="1">
                <a:solidFill>
                  <a:srgbClr val="FF0000"/>
                </a:solidFill>
              </a:rPr>
              <a:t>спостерігається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збільшення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об'єму</a:t>
            </a:r>
            <a:r>
              <a:rPr lang="ru-RU" sz="1900" dirty="0">
                <a:solidFill>
                  <a:srgbClr val="FF0000"/>
                </a:solidFill>
              </a:rPr>
              <a:t> в 400—500 </a:t>
            </a:r>
            <a:r>
              <a:rPr lang="ru-RU" sz="1900" dirty="0" err="1">
                <a:solidFill>
                  <a:srgbClr val="FF0000"/>
                </a:solidFill>
              </a:rPr>
              <a:t>разів</a:t>
            </a:r>
            <a:r>
              <a:rPr lang="ru-RU" sz="1900" dirty="0">
                <a:solidFill>
                  <a:srgbClr val="FF0000"/>
                </a:solidFill>
              </a:rPr>
              <a:t>. При </a:t>
            </a:r>
            <a:r>
              <a:rPr lang="ru-RU" sz="1900" dirty="0" err="1">
                <a:solidFill>
                  <a:srgbClr val="FF0000"/>
                </a:solidFill>
              </a:rPr>
              <a:t>цьому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випаровування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сприяє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утворенню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снігу</a:t>
            </a:r>
            <a:r>
              <a:rPr lang="ru-RU" sz="1900" dirty="0">
                <a:solidFill>
                  <a:srgbClr val="FF0000"/>
                </a:solidFill>
              </a:rPr>
              <a:t> з температурою —70° С, </a:t>
            </a:r>
            <a:r>
              <a:rPr lang="ru-RU" sz="1900" dirty="0" err="1">
                <a:solidFill>
                  <a:srgbClr val="FF0000"/>
                </a:solidFill>
              </a:rPr>
              <a:t>який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інтенсивно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поглинає</a:t>
            </a:r>
            <a:r>
              <a:rPr lang="ru-RU" sz="1900" dirty="0">
                <a:solidFill>
                  <a:srgbClr val="FF0000"/>
                </a:solidFill>
              </a:rPr>
              <a:t> теплоту в </a:t>
            </a:r>
            <a:r>
              <a:rPr lang="ru-RU" sz="1900" dirty="0" err="1">
                <a:solidFill>
                  <a:srgbClr val="FF0000"/>
                </a:solidFill>
              </a:rPr>
              <a:t>зоні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горіння</a:t>
            </a:r>
            <a:r>
              <a:rPr lang="ru-RU" sz="19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1900" b="1" dirty="0" smtClean="0">
                <a:solidFill>
                  <a:srgbClr val="FF0000"/>
                </a:solidFill>
              </a:rPr>
              <a:t>  </a:t>
            </a:r>
            <a:r>
              <a:rPr lang="ru-RU" sz="1900" b="1" dirty="0" err="1" smtClean="0">
                <a:solidFill>
                  <a:srgbClr val="FF0000"/>
                </a:solidFill>
              </a:rPr>
              <a:t>Вуглекислоту</a:t>
            </a:r>
            <a:r>
              <a:rPr lang="ru-RU" sz="1900" b="1" dirty="0" smtClean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використовують</a:t>
            </a:r>
            <a:r>
              <a:rPr lang="ru-RU" sz="1900" dirty="0">
                <a:solidFill>
                  <a:srgbClr val="FF0000"/>
                </a:solidFill>
              </a:rPr>
              <a:t> для </a:t>
            </a:r>
            <a:r>
              <a:rPr lang="ru-RU" sz="1900" dirty="0" err="1">
                <a:solidFill>
                  <a:srgbClr val="FF0000"/>
                </a:solidFill>
              </a:rPr>
              <a:t>гасіння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пожеж</a:t>
            </a:r>
            <a:r>
              <a:rPr lang="ru-RU" sz="1900" dirty="0">
                <a:solidFill>
                  <a:srgbClr val="FF0000"/>
                </a:solidFill>
              </a:rPr>
              <a:t> у </a:t>
            </a:r>
            <a:r>
              <a:rPr lang="ru-RU" sz="1900" dirty="0" err="1">
                <a:solidFill>
                  <a:srgbClr val="FF0000"/>
                </a:solidFill>
              </a:rPr>
              <a:t>приміщеннях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значних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площ</a:t>
            </a:r>
            <a:r>
              <a:rPr lang="ru-RU" sz="1900" dirty="0">
                <a:solidFill>
                  <a:srgbClr val="FF0000"/>
                </a:solidFill>
              </a:rPr>
              <a:t> (до 1000 м2).</a:t>
            </a:r>
          </a:p>
          <a:p>
            <a:pPr algn="just"/>
            <a:r>
              <a:rPr lang="ru-RU" sz="1900" dirty="0" smtClean="0">
                <a:solidFill>
                  <a:srgbClr val="FF0000"/>
                </a:solidFill>
              </a:rPr>
              <a:t>   </a:t>
            </a:r>
            <a:r>
              <a:rPr lang="ru-RU" sz="1900" dirty="0" err="1" smtClean="0">
                <a:solidFill>
                  <a:srgbClr val="FF0000"/>
                </a:solidFill>
              </a:rPr>
              <a:t>Вуглекислота</a:t>
            </a:r>
            <a:r>
              <a:rPr lang="ru-RU" sz="1900" dirty="0" smtClean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діє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ефективно</a:t>
            </a:r>
            <a:r>
              <a:rPr lang="ru-RU" sz="1900" dirty="0">
                <a:solidFill>
                  <a:srgbClr val="FF0000"/>
                </a:solidFill>
              </a:rPr>
              <a:t> під час </a:t>
            </a:r>
            <a:r>
              <a:rPr lang="ru-RU" sz="1900" dirty="0" err="1">
                <a:solidFill>
                  <a:srgbClr val="FF0000"/>
                </a:solidFill>
              </a:rPr>
              <a:t>гасіння</a:t>
            </a:r>
            <a:r>
              <a:rPr lang="ru-RU" sz="1900" dirty="0">
                <a:solidFill>
                  <a:srgbClr val="FF0000"/>
                </a:solidFill>
              </a:rPr>
              <a:t> невеликих </a:t>
            </a:r>
            <a:r>
              <a:rPr lang="ru-RU" sz="1900" dirty="0" err="1">
                <a:solidFill>
                  <a:srgbClr val="FF0000"/>
                </a:solidFill>
              </a:rPr>
              <a:t>поверхонь</a:t>
            </a:r>
            <a:r>
              <a:rPr lang="ru-RU" sz="1900" dirty="0">
                <a:solidFill>
                  <a:srgbClr val="FF0000"/>
                </a:solidFill>
              </a:rPr>
              <a:t> горючих </a:t>
            </a:r>
            <a:r>
              <a:rPr lang="ru-RU" sz="1900" dirty="0" err="1">
                <a:solidFill>
                  <a:srgbClr val="FF0000"/>
                </a:solidFill>
              </a:rPr>
              <a:t>рідин</a:t>
            </a:r>
            <a:r>
              <a:rPr lang="ru-RU" sz="1900" dirty="0">
                <a:solidFill>
                  <a:srgbClr val="FF0000"/>
                </a:solidFill>
              </a:rPr>
              <a:t>, </a:t>
            </a:r>
            <a:r>
              <a:rPr lang="ru-RU" sz="1900" dirty="0" err="1">
                <a:solidFill>
                  <a:srgbClr val="FF0000"/>
                </a:solidFill>
              </a:rPr>
              <a:t>електричних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двигунів</a:t>
            </a:r>
            <a:r>
              <a:rPr lang="ru-RU" sz="1900" dirty="0">
                <a:solidFill>
                  <a:srgbClr val="FF0000"/>
                </a:solidFill>
              </a:rPr>
              <a:t> та установок, </a:t>
            </a:r>
            <a:r>
              <a:rPr lang="ru-RU" sz="1900" dirty="0" err="1">
                <a:solidFill>
                  <a:srgbClr val="FF0000"/>
                </a:solidFill>
              </a:rPr>
              <a:t>що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перебувають</a:t>
            </a:r>
            <a:r>
              <a:rPr lang="ru-RU" sz="1900" dirty="0">
                <a:solidFill>
                  <a:srgbClr val="FF0000"/>
                </a:solidFill>
              </a:rPr>
              <a:t> під </a:t>
            </a:r>
            <a:r>
              <a:rPr lang="ru-RU" sz="1900" dirty="0" err="1">
                <a:solidFill>
                  <a:srgbClr val="FF0000"/>
                </a:solidFill>
              </a:rPr>
              <a:t>напругою</a:t>
            </a:r>
            <a:r>
              <a:rPr lang="ru-RU" sz="1900" dirty="0">
                <a:solidFill>
                  <a:srgbClr val="FF0000"/>
                </a:solidFill>
              </a:rPr>
              <a:t>. </a:t>
            </a:r>
            <a:r>
              <a:rPr lang="ru-RU" sz="1900" dirty="0" err="1">
                <a:solidFill>
                  <a:srgbClr val="FF0000"/>
                </a:solidFill>
              </a:rPr>
              <a:t>Вуглекислотою</a:t>
            </a:r>
            <a:r>
              <a:rPr lang="ru-RU" sz="1900" dirty="0">
                <a:solidFill>
                  <a:srgbClr val="FF0000"/>
                </a:solidFill>
              </a:rPr>
              <a:t> не </a:t>
            </a:r>
            <a:r>
              <a:rPr lang="ru-RU" sz="1900" dirty="0" err="1">
                <a:solidFill>
                  <a:srgbClr val="FF0000"/>
                </a:solidFill>
              </a:rPr>
              <a:t>можна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гасити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матеріали</a:t>
            </a:r>
            <a:r>
              <a:rPr lang="ru-RU" sz="1900" dirty="0">
                <a:solidFill>
                  <a:srgbClr val="FF0000"/>
                </a:solidFill>
              </a:rPr>
              <a:t>, </a:t>
            </a:r>
            <a:r>
              <a:rPr lang="ru-RU" sz="1900" dirty="0" err="1">
                <a:solidFill>
                  <a:srgbClr val="FF0000"/>
                </a:solidFill>
              </a:rPr>
              <a:t>що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тліють</a:t>
            </a:r>
            <a:r>
              <a:rPr lang="ru-RU" sz="19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1900" dirty="0" smtClean="0">
                <a:solidFill>
                  <a:srgbClr val="FF0000"/>
                </a:solidFill>
              </a:rPr>
              <a:t>   </a:t>
            </a:r>
            <a:r>
              <a:rPr lang="ru-RU" sz="1900" dirty="0" err="1" smtClean="0">
                <a:solidFill>
                  <a:srgbClr val="FF0000"/>
                </a:solidFill>
              </a:rPr>
              <a:t>Гасіння</a:t>
            </a:r>
            <a:r>
              <a:rPr lang="ru-RU" sz="1900" dirty="0" smtClean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пожежі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b="1" dirty="0">
                <a:solidFill>
                  <a:srgbClr val="FF0000"/>
                </a:solidFill>
              </a:rPr>
              <a:t>порошком</a:t>
            </a:r>
            <a:r>
              <a:rPr lang="ru-RU" sz="1900" dirty="0">
                <a:solidFill>
                  <a:srgbClr val="FF0000"/>
                </a:solidFill>
              </a:rPr>
              <a:t> відбувається внаслідок того, </a:t>
            </a:r>
            <a:r>
              <a:rPr lang="ru-RU" sz="1900" dirty="0" err="1">
                <a:solidFill>
                  <a:srgbClr val="FF0000"/>
                </a:solidFill>
              </a:rPr>
              <a:t>що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значна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кількість</a:t>
            </a:r>
            <a:r>
              <a:rPr lang="ru-RU" sz="1900" dirty="0">
                <a:solidFill>
                  <a:srgbClr val="FF0000"/>
                </a:solidFill>
              </a:rPr>
              <a:t> тепла </a:t>
            </a:r>
            <a:r>
              <a:rPr lang="ru-RU" sz="1900" dirty="0" err="1">
                <a:solidFill>
                  <a:srgbClr val="FF0000"/>
                </a:solidFill>
              </a:rPr>
              <a:t>йде</a:t>
            </a:r>
            <a:r>
              <a:rPr lang="ru-RU" sz="1900" dirty="0">
                <a:solidFill>
                  <a:srgbClr val="FF0000"/>
                </a:solidFill>
              </a:rPr>
              <a:t> на </a:t>
            </a:r>
            <a:r>
              <a:rPr lang="ru-RU" sz="1900" dirty="0" err="1">
                <a:solidFill>
                  <a:srgbClr val="FF0000"/>
                </a:solidFill>
              </a:rPr>
              <a:t>нагрів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дрібних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часток</a:t>
            </a:r>
            <a:r>
              <a:rPr lang="ru-RU" sz="1900" dirty="0">
                <a:solidFill>
                  <a:srgbClr val="FF0000"/>
                </a:solidFill>
              </a:rPr>
              <a:t> порошку. </a:t>
            </a:r>
            <a:r>
              <a:rPr lang="ru-RU" sz="1900" dirty="0" err="1">
                <a:solidFill>
                  <a:srgbClr val="FF0000"/>
                </a:solidFill>
              </a:rPr>
              <a:t>Крім</a:t>
            </a:r>
            <a:r>
              <a:rPr lang="ru-RU" sz="1900" dirty="0">
                <a:solidFill>
                  <a:srgbClr val="FF0000"/>
                </a:solidFill>
              </a:rPr>
              <a:t> того, </a:t>
            </a:r>
            <a:r>
              <a:rPr lang="ru-RU" sz="1900" dirty="0" err="1">
                <a:solidFill>
                  <a:srgbClr val="FF0000"/>
                </a:solidFill>
              </a:rPr>
              <a:t>порошкова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хмара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припиняє</a:t>
            </a:r>
            <a:r>
              <a:rPr lang="ru-RU" sz="1900" dirty="0">
                <a:solidFill>
                  <a:srgbClr val="FF0000"/>
                </a:solidFill>
              </a:rPr>
              <a:t> доступ </a:t>
            </a:r>
            <a:r>
              <a:rPr lang="ru-RU" sz="1900" dirty="0" err="1">
                <a:solidFill>
                  <a:srgbClr val="FF0000"/>
                </a:solidFill>
              </a:rPr>
              <a:t>кисню</a:t>
            </a:r>
            <a:r>
              <a:rPr lang="ru-RU" sz="1900" dirty="0">
                <a:solidFill>
                  <a:srgbClr val="FF0000"/>
                </a:solidFill>
              </a:rPr>
              <a:t> до </a:t>
            </a:r>
            <a:r>
              <a:rPr lang="ru-RU" sz="1900" dirty="0" err="1">
                <a:solidFill>
                  <a:srgbClr val="FF0000"/>
                </a:solidFill>
              </a:rPr>
              <a:t>вогнища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пожежі</a:t>
            </a:r>
            <a:r>
              <a:rPr lang="ru-RU" sz="1900" dirty="0">
                <a:solidFill>
                  <a:srgbClr val="FF0000"/>
                </a:solidFill>
              </a:rPr>
              <a:t> й </a:t>
            </a:r>
            <a:r>
              <a:rPr lang="ru-RU" sz="1900" dirty="0" err="1">
                <a:solidFill>
                  <a:srgbClr val="FF0000"/>
                </a:solidFill>
              </a:rPr>
              <a:t>спричинює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гальмування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реакції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горіння</a:t>
            </a:r>
            <a:r>
              <a:rPr lang="ru-RU" sz="19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731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32"/>
    </mc:Choice>
    <mc:Fallback>
      <p:transition spd="slow" advTm="16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04438"/>
            <a:ext cx="8784976" cy="253247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Закон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«Про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охорону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— Закон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визначає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основні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конституційного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права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охорону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трудової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регулює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участю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відповідних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державних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відносини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власником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підприємства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установи і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уповноваженим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ним органом (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власник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і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працівником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питань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гігієни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виробничого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встановлює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єдиний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порядок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Прийнятий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жовтня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1992 р.; закон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діє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редакції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від 21 листопада 2002 р.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наступними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змінами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Місце для вмісту 6"/>
          <p:cNvSpPr>
            <a:spLocks noGrp="1"/>
          </p:cNvSpPr>
          <p:nvPr>
            <p:ph sz="quarter" idx="1"/>
          </p:nvPr>
        </p:nvSpPr>
        <p:spPr>
          <a:xfrm>
            <a:off x="179512" y="2708920"/>
            <a:ext cx="8712968" cy="414908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Охорона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система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правових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соціально-економічних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організаційно-технічних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санітарно-гігієнічних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лікувально-профілактичних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спрямованих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збереження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 tooltip="Життя"/>
              </a:rPr>
              <a:t>життя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 tooltip="Здоров'я"/>
              </a:rPr>
              <a:t>здоров'я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і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 tooltip="Працездатність людини"/>
              </a:rPr>
              <a:t>працездатності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 tooltip="Людина розумна"/>
              </a:rPr>
              <a:t>людини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під час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трудової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чинна (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діє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підставі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відповідних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законодавчих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нормативних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актів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система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соціально-економічних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організаційно-технічних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санітарно-гігієнічних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лікувально-профілактичних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які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збереження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 tooltip="Здоров'я"/>
              </a:rPr>
              <a:t>здоров'я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і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 tooltip="Працездатність людини"/>
              </a:rPr>
              <a:t>працездатність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 tooltip="Працездатність людини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 tooltip="Працездатність людини"/>
              </a:rPr>
              <a:t>людини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під час </a:t>
            </a:r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Законодавство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6" tooltip="Праця"/>
              </a:rPr>
              <a:t>працю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містить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вимоги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техніки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виробничої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санітарії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регулюють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7" tooltip="Робочий час"/>
              </a:rPr>
              <a:t>робочий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7" tooltip="Робочий час"/>
              </a:rPr>
              <a:t> час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і 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8" tooltip="Час відпочинку"/>
              </a:rPr>
              <a:t>час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8" tooltip="Час відпочинку"/>
              </a:rPr>
              <a:t>відпочинку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9" tooltip="Звільнення"/>
              </a:rPr>
              <a:t>звільнення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та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переведення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іншу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роботу,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0" tooltip="Жінка"/>
              </a:rPr>
              <a:t>жінок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1" tooltip="Молодь"/>
              </a:rPr>
              <a:t>молоді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2" tooltip="Засоби гігієни"/>
              </a:rPr>
              <a:t>гігієнічні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правила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Загальний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нагляд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додержанням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норм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покладено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 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3" tooltip="Генеральна прокуратура України"/>
              </a:rPr>
              <a:t>прокуратуру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спеціальний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— на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4" tooltip="Професійні спілки в Україні"/>
              </a:rPr>
              <a:t>професійні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4" tooltip="Професійні спілки в Україні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4" tooltip="Професійні спілки в Україні"/>
              </a:rPr>
              <a:t>спілки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Контроль за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безпекою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здійснюють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5" tooltip="Держава"/>
              </a:rPr>
              <a:t>державні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й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відомчі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спеціалізовані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інспекції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6" tooltip="Держгіртехнагляд"/>
              </a:rPr>
              <a:t>Держгіртехнагляд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Держенергонагляд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sz="1800" dirty="0"/>
          </a:p>
        </p:txBody>
      </p:sp>
      <p:sp>
        <p:nvSpPr>
          <p:cNvPr id="6" name="Прямокутник 5"/>
          <p:cNvSpPr/>
          <p:nvPr/>
        </p:nvSpPr>
        <p:spPr>
          <a:xfrm>
            <a:off x="323528" y="-603448"/>
            <a:ext cx="8503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000" cap="small" dirty="0" err="1" smtClean="0">
                <a:solidFill>
                  <a:srgbClr val="575F6D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змінами</a:t>
            </a:r>
            <a:r>
              <a:rPr lang="ru-RU" sz="2000" cap="small" dirty="0">
                <a:solidFill>
                  <a:srgbClr val="575F6D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br>
              <a:rPr lang="ru-RU" sz="2000" cap="small" dirty="0">
                <a:solidFill>
                  <a:srgbClr val="575F6D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000" cap="small" dirty="0">
              <a:solidFill>
                <a:srgbClr val="575F6D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0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40"/>
    </mc:Choice>
    <mc:Fallback>
      <p:transition spd="slow" advTm="2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1520" y="284029"/>
            <a:ext cx="857232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</a:rPr>
              <a:t>Порошки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використовують</a:t>
            </a:r>
            <a:r>
              <a:rPr lang="ru-RU" sz="2000" dirty="0">
                <a:solidFill>
                  <a:srgbClr val="FF0000"/>
                </a:solidFill>
              </a:rPr>
              <a:t> для </a:t>
            </a:r>
            <a:r>
              <a:rPr lang="ru-RU" sz="2000" dirty="0" err="1">
                <a:solidFill>
                  <a:srgbClr val="FF0000"/>
                </a:solidFill>
              </a:rPr>
              <a:t>гасіння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лужних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металів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електроустановок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що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перебувають</a:t>
            </a:r>
            <a:r>
              <a:rPr lang="ru-RU" sz="2000" dirty="0">
                <a:solidFill>
                  <a:srgbClr val="FF0000"/>
                </a:solidFill>
              </a:rPr>
              <a:t> під </a:t>
            </a:r>
            <a:r>
              <a:rPr lang="ru-RU" sz="2000" dirty="0" err="1">
                <a:solidFill>
                  <a:srgbClr val="FF0000"/>
                </a:solidFill>
              </a:rPr>
              <a:t>напругою</a:t>
            </a:r>
            <a:r>
              <a:rPr lang="ru-RU" sz="2000" dirty="0">
                <a:solidFill>
                  <a:srgbClr val="FF0000"/>
                </a:solidFill>
              </a:rPr>
              <a:t>. </a:t>
            </a:r>
            <a:r>
              <a:rPr lang="ru-RU" sz="2000" dirty="0" err="1">
                <a:solidFill>
                  <a:srgbClr val="FF0000"/>
                </a:solidFill>
              </a:rPr>
              <a:t>Порошкові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вогнегасники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призначені</a:t>
            </a:r>
            <a:r>
              <a:rPr lang="ru-RU" sz="2000" dirty="0">
                <a:solidFill>
                  <a:srgbClr val="FF0000"/>
                </a:solidFill>
              </a:rPr>
              <a:t> для </a:t>
            </a:r>
            <a:r>
              <a:rPr lang="ru-RU" sz="2000" dirty="0" err="1">
                <a:solidFill>
                  <a:srgbClr val="FF0000"/>
                </a:solidFill>
              </a:rPr>
              <a:t>гасіння</a:t>
            </a:r>
            <a:r>
              <a:rPr lang="ru-RU" sz="2000" dirty="0">
                <a:solidFill>
                  <a:srgbClr val="FF0000"/>
                </a:solidFill>
              </a:rPr>
              <a:t> тих </a:t>
            </a:r>
            <a:r>
              <a:rPr lang="ru-RU" sz="2000" dirty="0" err="1">
                <a:solidFill>
                  <a:srgbClr val="FF0000"/>
                </a:solidFill>
              </a:rPr>
              <a:t>речовин</a:t>
            </a:r>
            <a:r>
              <a:rPr lang="ru-RU" sz="2000" dirty="0">
                <a:solidFill>
                  <a:srgbClr val="FF0000"/>
                </a:solidFill>
              </a:rPr>
              <a:t>, які за </a:t>
            </a:r>
            <a:r>
              <a:rPr lang="ru-RU" sz="2000" dirty="0" err="1">
                <a:solidFill>
                  <a:srgbClr val="FF0000"/>
                </a:solidFill>
              </a:rPr>
              <a:t>жодних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обставин</a:t>
            </a:r>
            <a:r>
              <a:rPr lang="ru-RU" sz="2000" dirty="0">
                <a:solidFill>
                  <a:srgbClr val="FF0000"/>
                </a:solidFill>
              </a:rPr>
              <a:t> не </a:t>
            </a:r>
            <a:r>
              <a:rPr lang="ru-RU" sz="2000" dirty="0" err="1">
                <a:solidFill>
                  <a:srgbClr val="FF0000"/>
                </a:solidFill>
              </a:rPr>
              <a:t>можна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гасити</a:t>
            </a:r>
            <a:r>
              <a:rPr lang="ru-RU" sz="2000" dirty="0">
                <a:solidFill>
                  <a:srgbClr val="FF0000"/>
                </a:solidFill>
              </a:rPr>
              <a:t> водою.</a:t>
            </a:r>
          </a:p>
          <a:p>
            <a:pPr algn="just"/>
            <a:endParaRPr lang="ru-RU" sz="2000" dirty="0">
              <a:solidFill>
                <a:srgbClr val="FF0000"/>
              </a:solidFill>
            </a:endParaRPr>
          </a:p>
          <a:p>
            <a:pPr algn="just"/>
            <a:r>
              <a:rPr lang="ru-RU" sz="2000" b="1" dirty="0" err="1">
                <a:solidFill>
                  <a:srgbClr val="FF0000"/>
                </a:solidFill>
              </a:rPr>
              <a:t>Пісок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є </a:t>
            </a:r>
            <a:r>
              <a:rPr lang="ru-RU" sz="2000" dirty="0" err="1">
                <a:solidFill>
                  <a:srgbClr val="FF0000"/>
                </a:solidFill>
              </a:rPr>
              <a:t>ефективним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засобом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гасіння</a:t>
            </a:r>
            <a:r>
              <a:rPr lang="ru-RU" sz="2000" dirty="0">
                <a:solidFill>
                  <a:srgbClr val="FF0000"/>
                </a:solidFill>
              </a:rPr>
              <a:t> невеликих </a:t>
            </a:r>
            <a:r>
              <a:rPr lang="ru-RU" sz="2000" dirty="0" err="1">
                <a:solidFill>
                  <a:srgbClr val="FF0000"/>
                </a:solidFill>
              </a:rPr>
              <a:t>кількостей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розлитих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паливно-мастильних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матеріалів</a:t>
            </a:r>
            <a:r>
              <a:rPr lang="ru-RU" sz="2000" dirty="0">
                <a:solidFill>
                  <a:srgbClr val="FF0000"/>
                </a:solidFill>
              </a:rPr>
              <a:t>. </a:t>
            </a:r>
            <a:r>
              <a:rPr lang="ru-RU" sz="2000" dirty="0" err="1">
                <a:solidFill>
                  <a:srgbClr val="FF0000"/>
                </a:solidFill>
              </a:rPr>
              <a:t>Гасіння</a:t>
            </a:r>
            <a:r>
              <a:rPr lang="ru-RU" sz="2000" dirty="0">
                <a:solidFill>
                  <a:srgbClr val="FF0000"/>
                </a:solidFill>
              </a:rPr>
              <a:t> відбувається внаслідок </a:t>
            </a:r>
            <a:r>
              <a:rPr lang="ru-RU" sz="2000" dirty="0" err="1">
                <a:solidFill>
                  <a:srgbClr val="FF0000"/>
                </a:solidFill>
              </a:rPr>
              <a:t>припинення</a:t>
            </a:r>
            <a:r>
              <a:rPr lang="ru-RU" sz="2000" dirty="0">
                <a:solidFill>
                  <a:srgbClr val="FF0000"/>
                </a:solidFill>
              </a:rPr>
              <a:t> доступу </a:t>
            </a:r>
            <a:r>
              <a:rPr lang="ru-RU" sz="2000" dirty="0" err="1">
                <a:solidFill>
                  <a:srgbClr val="FF0000"/>
                </a:solidFill>
              </a:rPr>
              <a:t>кисню</a:t>
            </a:r>
            <a:r>
              <a:rPr lang="ru-RU" sz="2000" dirty="0">
                <a:solidFill>
                  <a:srgbClr val="FF0000"/>
                </a:solidFill>
              </a:rPr>
              <a:t> до </a:t>
            </a:r>
            <a:r>
              <a:rPr lang="ru-RU" sz="2000" dirty="0" err="1">
                <a:solidFill>
                  <a:srgbClr val="FF0000"/>
                </a:solidFill>
              </a:rPr>
              <a:t>вогнища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пожежі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pPr algn="just"/>
            <a:endParaRPr lang="ru-RU" sz="2000" dirty="0">
              <a:solidFill>
                <a:srgbClr val="FF0000"/>
              </a:solidFill>
            </a:endParaRPr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В </a:t>
            </a:r>
            <a:r>
              <a:rPr lang="ru-RU" sz="2000" dirty="0" err="1">
                <a:solidFill>
                  <a:srgbClr val="FF0000"/>
                </a:solidFill>
              </a:rPr>
              <a:t>усіх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навчальних</a:t>
            </a:r>
            <a:r>
              <a:rPr lang="ru-RU" sz="2000" dirty="0">
                <a:solidFill>
                  <a:srgbClr val="FF0000"/>
                </a:solidFill>
              </a:rPr>
              <a:t> та </a:t>
            </a:r>
            <a:r>
              <a:rPr lang="ru-RU" sz="2000" dirty="0" err="1">
                <a:solidFill>
                  <a:srgbClr val="FF0000"/>
                </a:solidFill>
              </a:rPr>
              <a:t>виробничих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приміщеннях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мають</a:t>
            </a:r>
            <a:r>
              <a:rPr lang="ru-RU" sz="2000" dirty="0">
                <a:solidFill>
                  <a:srgbClr val="FF0000"/>
                </a:solidFill>
              </a:rPr>
              <a:t> бути </a:t>
            </a:r>
            <a:r>
              <a:rPr lang="ru-RU" sz="2000" dirty="0" err="1">
                <a:solidFill>
                  <a:srgbClr val="FF0000"/>
                </a:solidFill>
              </a:rPr>
              <a:t>засоби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гасіння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</a:t>
            </a:r>
            <a:r>
              <a:rPr lang="ru-RU" sz="2000" dirty="0">
                <a:solidFill>
                  <a:srgbClr val="FF0000"/>
                </a:solidFill>
              </a:rPr>
              <a:t>. Весь </a:t>
            </a:r>
            <a:r>
              <a:rPr lang="ru-RU" sz="2000" dirty="0" err="1">
                <a:solidFill>
                  <a:srgbClr val="FF0000"/>
                </a:solidFill>
              </a:rPr>
              <a:t>пожежний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інвентар</a:t>
            </a:r>
            <a:r>
              <a:rPr lang="ru-RU" sz="2000" dirty="0">
                <a:solidFill>
                  <a:srgbClr val="FF0000"/>
                </a:solidFill>
              </a:rPr>
              <a:t> повинен бути у </a:t>
            </a:r>
            <a:r>
              <a:rPr lang="ru-RU" sz="2000" dirty="0" err="1">
                <a:solidFill>
                  <a:srgbClr val="FF0000"/>
                </a:solidFill>
              </a:rPr>
              <a:t>постійній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готовності</a:t>
            </a:r>
            <a:r>
              <a:rPr lang="ru-RU" sz="2000" dirty="0">
                <a:solidFill>
                  <a:srgbClr val="FF0000"/>
                </a:solidFill>
              </a:rPr>
              <a:t> до </a:t>
            </a:r>
            <a:r>
              <a:rPr lang="ru-RU" sz="2000" dirty="0" err="1">
                <a:solidFill>
                  <a:srgbClr val="FF0000"/>
                </a:solidFill>
              </a:rPr>
              <a:t>застосування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pPr algn="just"/>
            <a:endParaRPr lang="ru-RU" sz="2000" dirty="0">
              <a:solidFill>
                <a:srgbClr val="FF0000"/>
              </a:solidFill>
            </a:endParaRPr>
          </a:p>
          <a:p>
            <a:pPr algn="just"/>
            <a:r>
              <a:rPr lang="ru-RU" sz="2000" b="1" dirty="0" err="1">
                <a:solidFill>
                  <a:srgbClr val="FF0000"/>
                </a:solidFill>
              </a:rPr>
              <a:t>Ручний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пожежний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інструмент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— </a:t>
            </a:r>
            <a:r>
              <a:rPr lang="ru-RU" sz="2000" dirty="0" err="1">
                <a:solidFill>
                  <a:srgbClr val="FF0000"/>
                </a:solidFill>
              </a:rPr>
              <a:t>це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інструмент</a:t>
            </a:r>
            <a:r>
              <a:rPr lang="ru-RU" sz="2000" dirty="0">
                <a:solidFill>
                  <a:srgbClr val="FF0000"/>
                </a:solidFill>
              </a:rPr>
              <a:t> для </a:t>
            </a:r>
            <a:r>
              <a:rPr lang="ru-RU" sz="2000" dirty="0" err="1">
                <a:solidFill>
                  <a:srgbClr val="FF0000"/>
                </a:solidFill>
              </a:rPr>
              <a:t>розкривання</a:t>
            </a:r>
            <a:r>
              <a:rPr lang="ru-RU" sz="2000" dirty="0">
                <a:solidFill>
                  <a:srgbClr val="FF0000"/>
                </a:solidFill>
              </a:rPr>
              <a:t> і </a:t>
            </a:r>
            <a:r>
              <a:rPr lang="ru-RU" sz="2000" dirty="0" err="1">
                <a:solidFill>
                  <a:srgbClr val="FF0000"/>
                </a:solidFill>
              </a:rPr>
              <a:t>розбирання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конструкцій</a:t>
            </a:r>
            <a:r>
              <a:rPr lang="ru-RU" sz="2000" dirty="0">
                <a:solidFill>
                  <a:srgbClr val="FF0000"/>
                </a:solidFill>
              </a:rPr>
              <a:t> та </a:t>
            </a:r>
            <a:r>
              <a:rPr lang="ru-RU" sz="2000" dirty="0" err="1">
                <a:solidFill>
                  <a:srgbClr val="FF0000"/>
                </a:solidFill>
              </a:rPr>
              <a:t>проведення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аварійно-рятувальних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робіт</a:t>
            </a:r>
            <a:r>
              <a:rPr lang="ru-RU" sz="2000" dirty="0">
                <a:solidFill>
                  <a:srgbClr val="FF0000"/>
                </a:solidFill>
              </a:rPr>
              <a:t> під час </a:t>
            </a:r>
            <a:r>
              <a:rPr lang="ru-RU" sz="2000" dirty="0" err="1">
                <a:solidFill>
                  <a:srgbClr val="FF0000"/>
                </a:solidFill>
              </a:rPr>
              <a:t>гасіння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пожежі</a:t>
            </a:r>
            <a:r>
              <a:rPr lang="ru-RU" sz="2000" dirty="0">
                <a:solidFill>
                  <a:srgbClr val="FF0000"/>
                </a:solidFill>
              </a:rPr>
              <a:t>. До </a:t>
            </a:r>
            <a:r>
              <a:rPr lang="ru-RU" sz="2000" dirty="0" err="1">
                <a:solidFill>
                  <a:srgbClr val="FF0000"/>
                </a:solidFill>
              </a:rPr>
              <a:t>нього</a:t>
            </a:r>
            <a:r>
              <a:rPr lang="ru-RU" sz="2000" dirty="0">
                <a:solidFill>
                  <a:srgbClr val="FF0000"/>
                </a:solidFill>
              </a:rPr>
              <a:t> належать: ломи, гаки, </a:t>
            </a:r>
            <a:r>
              <a:rPr lang="ru-RU" sz="2000" dirty="0" err="1">
                <a:solidFill>
                  <a:srgbClr val="FF0000"/>
                </a:solidFill>
              </a:rPr>
              <a:t>сокири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відра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ножиці</a:t>
            </a:r>
            <a:r>
              <a:rPr lang="ru-RU" sz="2000" dirty="0">
                <a:solidFill>
                  <a:srgbClr val="FF0000"/>
                </a:solidFill>
              </a:rPr>
              <a:t> для </a:t>
            </a:r>
            <a:r>
              <a:rPr lang="ru-RU" sz="2000" dirty="0" err="1">
                <a:solidFill>
                  <a:srgbClr val="FF0000"/>
                </a:solidFill>
              </a:rPr>
              <a:t>різання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металу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арматури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pPr algn="just"/>
            <a:endParaRPr lang="ru-RU" sz="2000" dirty="0">
              <a:solidFill>
                <a:srgbClr val="FF0000"/>
              </a:solidFill>
            </a:endParaRPr>
          </a:p>
          <a:p>
            <a:pPr algn="just"/>
            <a:r>
              <a:rPr lang="ru-RU" sz="2000" b="1" dirty="0" err="1">
                <a:solidFill>
                  <a:srgbClr val="FF0000"/>
                </a:solidFill>
              </a:rPr>
              <a:t>Інструмент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розміщують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на видному і доступному </a:t>
            </a:r>
            <a:r>
              <a:rPr lang="ru-RU" sz="2000" dirty="0" err="1">
                <a:solidFill>
                  <a:srgbClr val="FF0000"/>
                </a:solidFill>
              </a:rPr>
              <a:t>місці</a:t>
            </a:r>
            <a:r>
              <a:rPr lang="ru-RU" sz="2000" dirty="0">
                <a:solidFill>
                  <a:srgbClr val="FF0000"/>
                </a:solidFill>
              </a:rPr>
              <a:t> на </a:t>
            </a:r>
            <a:r>
              <a:rPr lang="ru-RU" sz="2000" dirty="0" err="1">
                <a:solidFill>
                  <a:srgbClr val="FF0000"/>
                </a:solidFill>
              </a:rPr>
              <a:t>пожежних</a:t>
            </a:r>
            <a:r>
              <a:rPr lang="ru-RU" sz="2000" dirty="0">
                <a:solidFill>
                  <a:srgbClr val="FF0000"/>
                </a:solidFill>
              </a:rPr>
              <a:t> щитах.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51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8"/>
    </mc:Choice>
    <mc:Fallback>
      <p:transition spd="slow" advTm="16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179512" y="188640"/>
            <a:ext cx="875874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u="sng" dirty="0">
                <a:solidFill>
                  <a:srgbClr val="C00000"/>
                </a:solidFill>
              </a:rPr>
              <a:t>Класифікація </a:t>
            </a:r>
            <a:r>
              <a:rPr lang="ru-RU" sz="2200" b="1" u="sng" dirty="0" err="1">
                <a:solidFill>
                  <a:srgbClr val="C00000"/>
                </a:solidFill>
              </a:rPr>
              <a:t>пожеж</a:t>
            </a:r>
            <a:r>
              <a:rPr lang="ru-RU" sz="2200" b="1" u="sng" dirty="0">
                <a:solidFill>
                  <a:srgbClr val="C00000"/>
                </a:solidFill>
              </a:rPr>
              <a:t> </a:t>
            </a:r>
            <a:r>
              <a:rPr lang="ru-RU" sz="2200" b="1" u="sng" dirty="0" err="1">
                <a:solidFill>
                  <a:srgbClr val="C00000"/>
                </a:solidFill>
              </a:rPr>
              <a:t>встановлює</a:t>
            </a:r>
            <a:r>
              <a:rPr lang="ru-RU" sz="2200" b="1" u="sng" dirty="0">
                <a:solidFill>
                  <a:srgbClr val="C00000"/>
                </a:solidFill>
              </a:rPr>
              <a:t> </a:t>
            </a:r>
            <a:r>
              <a:rPr lang="ru-RU" sz="2200" b="1" u="sng" dirty="0" err="1">
                <a:solidFill>
                  <a:srgbClr val="C00000"/>
                </a:solidFill>
              </a:rPr>
              <a:t>класи</a:t>
            </a:r>
            <a:r>
              <a:rPr lang="ru-RU" sz="2200" b="1" u="sng" dirty="0">
                <a:solidFill>
                  <a:srgbClr val="C00000"/>
                </a:solidFill>
              </a:rPr>
              <a:t> та </a:t>
            </a:r>
            <a:r>
              <a:rPr lang="ru-RU" sz="2200" b="1" u="sng" dirty="0" err="1">
                <a:solidFill>
                  <a:srgbClr val="C00000"/>
                </a:solidFill>
              </a:rPr>
              <a:t>символи</a:t>
            </a:r>
            <a:r>
              <a:rPr lang="ru-RU" sz="2200" b="1" u="sng" dirty="0">
                <a:solidFill>
                  <a:srgbClr val="C00000"/>
                </a:solidFill>
              </a:rPr>
              <a:t> </a:t>
            </a:r>
            <a:r>
              <a:rPr lang="ru-RU" sz="2200" b="1" u="sng" dirty="0" err="1" smtClean="0">
                <a:solidFill>
                  <a:srgbClr val="C00000"/>
                </a:solidFill>
              </a:rPr>
              <a:t>пожеж</a:t>
            </a:r>
            <a:endParaRPr lang="ru-RU" sz="2200" b="1" u="sng" dirty="0">
              <a:solidFill>
                <a:srgbClr val="C00000"/>
              </a:solidFill>
            </a:endParaRPr>
          </a:p>
          <a:p>
            <a:endParaRPr lang="ru-RU" sz="2000" b="1" dirty="0" smtClean="0"/>
          </a:p>
          <a:p>
            <a:r>
              <a:rPr lang="ru-RU" sz="2000" b="1" dirty="0" err="1" smtClean="0"/>
              <a:t>клас</a:t>
            </a:r>
            <a:r>
              <a:rPr lang="ru-RU" sz="2000" b="1" dirty="0" smtClean="0"/>
              <a:t> </a:t>
            </a:r>
            <a:r>
              <a:rPr lang="en-US" sz="2000" b="1" dirty="0"/>
              <a:t>A</a:t>
            </a:r>
            <a:r>
              <a:rPr lang="en-US" sz="2000" dirty="0"/>
              <a:t> – </a:t>
            </a:r>
            <a:r>
              <a:rPr lang="ru-RU" sz="2000" dirty="0" err="1"/>
              <a:t>горіння</a:t>
            </a:r>
            <a:r>
              <a:rPr lang="ru-RU" sz="2000" dirty="0"/>
              <a:t> </a:t>
            </a:r>
            <a:r>
              <a:rPr lang="ru-RU" sz="2000" dirty="0" err="1"/>
              <a:t>твердих</a:t>
            </a:r>
            <a:r>
              <a:rPr lang="ru-RU" sz="2000" dirty="0"/>
              <a:t> горючих </a:t>
            </a:r>
            <a:r>
              <a:rPr lang="ru-RU" sz="2000" dirty="0" err="1"/>
              <a:t>речовин</a:t>
            </a:r>
            <a:r>
              <a:rPr lang="ru-RU" sz="2000" dirty="0"/>
              <a:t>, </a:t>
            </a:r>
            <a:r>
              <a:rPr lang="ru-RU" sz="2000" dirty="0" err="1"/>
              <a:t>переважно</a:t>
            </a:r>
            <a:r>
              <a:rPr lang="ru-RU" sz="2000" dirty="0"/>
              <a:t> </a:t>
            </a:r>
            <a:r>
              <a:rPr lang="ru-RU" sz="2000" dirty="0" err="1"/>
              <a:t>органічного</a:t>
            </a:r>
            <a:r>
              <a:rPr lang="ru-RU" sz="2000" dirty="0"/>
              <a:t> походження, </a:t>
            </a:r>
            <a:r>
              <a:rPr lang="ru-RU" sz="2000" dirty="0" err="1"/>
              <a:t>горіння</a:t>
            </a:r>
            <a:r>
              <a:rPr lang="ru-RU" sz="2000" dirty="0"/>
              <a:t> </a:t>
            </a:r>
            <a:r>
              <a:rPr lang="ru-RU" sz="2000" dirty="0" err="1"/>
              <a:t>яких</a:t>
            </a:r>
            <a:r>
              <a:rPr lang="ru-RU" sz="2000" dirty="0"/>
              <a:t> </a:t>
            </a:r>
            <a:r>
              <a:rPr lang="ru-RU" sz="2000" dirty="0" err="1"/>
              <a:t>супроводжується</a:t>
            </a:r>
            <a:r>
              <a:rPr lang="ru-RU" sz="2000" dirty="0"/>
              <a:t> </a:t>
            </a:r>
            <a:r>
              <a:rPr lang="ru-RU" sz="2000" dirty="0" err="1"/>
              <a:t>тлінням</a:t>
            </a:r>
            <a:r>
              <a:rPr lang="ru-RU" sz="2000" dirty="0"/>
              <a:t> (деревина, текстиль, </a:t>
            </a:r>
            <a:r>
              <a:rPr lang="ru-RU" sz="2000" dirty="0" err="1"/>
              <a:t>папір</a:t>
            </a:r>
            <a:r>
              <a:rPr lang="ru-RU" sz="2000" dirty="0"/>
              <a:t>).</a:t>
            </a:r>
          </a:p>
          <a:p>
            <a:endParaRPr lang="ru-RU" sz="2000" dirty="0" smtClean="0"/>
          </a:p>
          <a:p>
            <a:r>
              <a:rPr lang="ru-RU" sz="2000" b="1" dirty="0" err="1" smtClean="0"/>
              <a:t>клас</a:t>
            </a:r>
            <a:r>
              <a:rPr lang="ru-RU" sz="2000" b="1" dirty="0" smtClean="0"/>
              <a:t> </a:t>
            </a:r>
            <a:r>
              <a:rPr lang="en-US" sz="2000" b="1" dirty="0"/>
              <a:t>B</a:t>
            </a:r>
            <a:r>
              <a:rPr lang="en-US" sz="2000" dirty="0"/>
              <a:t> – </a:t>
            </a:r>
            <a:r>
              <a:rPr lang="ru-RU" sz="2000" dirty="0" err="1"/>
              <a:t>горіння</a:t>
            </a:r>
            <a:r>
              <a:rPr lang="ru-RU" sz="2000" dirty="0"/>
              <a:t> </a:t>
            </a:r>
            <a:r>
              <a:rPr lang="ru-RU" sz="2000" dirty="0" err="1"/>
              <a:t>рідких</a:t>
            </a:r>
            <a:r>
              <a:rPr lang="ru-RU" sz="2000" dirty="0"/>
              <a:t> </a:t>
            </a:r>
            <a:r>
              <a:rPr lang="ru-RU" sz="2000" dirty="0" err="1"/>
              <a:t>речовин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твердих</a:t>
            </a:r>
            <a:r>
              <a:rPr lang="ru-RU" sz="2000" dirty="0"/>
              <a:t> </a:t>
            </a:r>
            <a:r>
              <a:rPr lang="ru-RU" sz="2000" dirty="0" err="1"/>
              <a:t>речовин</a:t>
            </a:r>
            <a:r>
              <a:rPr lang="ru-RU" sz="2000" dirty="0"/>
              <a:t>, які </a:t>
            </a:r>
            <a:r>
              <a:rPr lang="ru-RU" sz="2000" dirty="0" err="1"/>
              <a:t>розтоплюються</a:t>
            </a:r>
            <a:r>
              <a:rPr lang="ru-RU" sz="2000" dirty="0"/>
              <a:t>;</a:t>
            </a:r>
          </a:p>
          <a:p>
            <a:endParaRPr lang="ru-RU" sz="2000" dirty="0"/>
          </a:p>
          <a:p>
            <a:r>
              <a:rPr lang="ru-RU" sz="2000" b="1" dirty="0" err="1"/>
              <a:t>клас</a:t>
            </a:r>
            <a:r>
              <a:rPr lang="ru-RU" sz="2000" b="1" dirty="0"/>
              <a:t> </a:t>
            </a:r>
            <a:r>
              <a:rPr lang="en-US" sz="2000" b="1" dirty="0"/>
              <a:t>C</a:t>
            </a:r>
            <a:r>
              <a:rPr lang="en-US" sz="2000" dirty="0"/>
              <a:t> – </a:t>
            </a:r>
            <a:r>
              <a:rPr lang="ru-RU" sz="2000" dirty="0" err="1"/>
              <a:t>горіння</a:t>
            </a:r>
            <a:r>
              <a:rPr lang="ru-RU" sz="2000" dirty="0"/>
              <a:t> </a:t>
            </a:r>
            <a:r>
              <a:rPr lang="ru-RU" sz="2000" dirty="0" err="1"/>
              <a:t>газоподібних</a:t>
            </a:r>
            <a:r>
              <a:rPr lang="ru-RU" sz="2000" dirty="0"/>
              <a:t> </a:t>
            </a:r>
            <a:r>
              <a:rPr lang="ru-RU" sz="2000" dirty="0" err="1"/>
              <a:t>речовин</a:t>
            </a:r>
            <a:r>
              <a:rPr lang="ru-RU" sz="2000" dirty="0"/>
              <a:t>;</a:t>
            </a:r>
          </a:p>
          <a:p>
            <a:endParaRPr lang="ru-RU" sz="2000" dirty="0"/>
          </a:p>
          <a:p>
            <a:r>
              <a:rPr lang="ru-RU" sz="2000" b="1" dirty="0" err="1"/>
              <a:t>клас</a:t>
            </a:r>
            <a:r>
              <a:rPr lang="ru-RU" sz="2000" b="1" dirty="0"/>
              <a:t> </a:t>
            </a:r>
            <a:r>
              <a:rPr lang="en-US" sz="2000" b="1" dirty="0"/>
              <a:t>D </a:t>
            </a:r>
            <a:r>
              <a:rPr lang="en-US" sz="2000" dirty="0"/>
              <a:t>– </a:t>
            </a:r>
            <a:r>
              <a:rPr lang="ru-RU" sz="2000" dirty="0" err="1"/>
              <a:t>горіння</a:t>
            </a:r>
            <a:r>
              <a:rPr lang="ru-RU" sz="2000" dirty="0"/>
              <a:t> </a:t>
            </a:r>
            <a:r>
              <a:rPr lang="ru-RU" sz="2000" dirty="0" err="1"/>
              <a:t>металів</a:t>
            </a:r>
            <a:r>
              <a:rPr lang="ru-RU" sz="2000" dirty="0"/>
              <a:t> та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сплавів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r>
              <a:rPr lang="ru-RU" sz="2000" b="1" dirty="0" err="1"/>
              <a:t>клас</a:t>
            </a:r>
            <a:r>
              <a:rPr lang="ru-RU" sz="2000" b="1" dirty="0"/>
              <a:t> </a:t>
            </a:r>
            <a:r>
              <a:rPr lang="en-US" sz="2000" b="1" dirty="0"/>
              <a:t>E </a:t>
            </a:r>
            <a:r>
              <a:rPr lang="en-US" sz="2000" dirty="0"/>
              <a:t>– </a:t>
            </a:r>
            <a:r>
              <a:rPr lang="ru-RU" sz="2000" dirty="0" err="1"/>
              <a:t>пожежі</a:t>
            </a:r>
            <a:r>
              <a:rPr lang="ru-RU" sz="2000" dirty="0"/>
              <a:t> </a:t>
            </a:r>
            <a:r>
              <a:rPr lang="ru-RU" sz="2000" dirty="0" err="1"/>
              <a:t>пов'язані</a:t>
            </a:r>
            <a:r>
              <a:rPr lang="ru-RU" sz="2000" dirty="0"/>
              <a:t> з </a:t>
            </a:r>
            <a:r>
              <a:rPr lang="ru-RU" sz="2000" dirty="0" err="1"/>
              <a:t>горінням</a:t>
            </a:r>
            <a:r>
              <a:rPr lang="ru-RU" sz="2000" dirty="0"/>
              <a:t> </a:t>
            </a:r>
            <a:r>
              <a:rPr lang="ru-RU" sz="2000" dirty="0" err="1"/>
              <a:t>електроустановок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r>
              <a:rPr lang="ru-RU" sz="2000" dirty="0" err="1"/>
              <a:t>Знання</a:t>
            </a:r>
            <a:r>
              <a:rPr lang="ru-RU" sz="2000" dirty="0"/>
              <a:t> </a:t>
            </a:r>
            <a:r>
              <a:rPr lang="ru-RU" sz="2000" dirty="0" err="1"/>
              <a:t>класів</a:t>
            </a:r>
            <a:r>
              <a:rPr lang="ru-RU" sz="2000" dirty="0"/>
              <a:t> </a:t>
            </a:r>
            <a:r>
              <a:rPr lang="ru-RU" sz="2000" dirty="0" err="1"/>
              <a:t>пожеж</a:t>
            </a:r>
            <a:r>
              <a:rPr lang="ru-RU" sz="2000" dirty="0"/>
              <a:t> та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символів</a:t>
            </a:r>
            <a:r>
              <a:rPr lang="ru-RU" sz="2000" dirty="0"/>
              <a:t> </a:t>
            </a:r>
            <a:r>
              <a:rPr lang="ru-RU" sz="2000" dirty="0" err="1"/>
              <a:t>необхідно</a:t>
            </a:r>
            <a:r>
              <a:rPr lang="ru-RU" sz="2000" dirty="0"/>
              <a:t> для </a:t>
            </a:r>
            <a:r>
              <a:rPr lang="ru-RU" sz="2000" dirty="0" err="1"/>
              <a:t>вибору</a:t>
            </a:r>
            <a:r>
              <a:rPr lang="ru-RU" sz="2000" dirty="0"/>
              <a:t> </a:t>
            </a:r>
            <a:r>
              <a:rPr lang="ru-RU" sz="2000" dirty="0" err="1"/>
              <a:t>ефективних</a:t>
            </a:r>
            <a:r>
              <a:rPr lang="ru-RU" sz="2000" dirty="0"/>
              <a:t> для </a:t>
            </a:r>
            <a:r>
              <a:rPr lang="ru-RU" sz="2000" dirty="0" err="1"/>
              <a:t>гасіння</a:t>
            </a:r>
            <a:r>
              <a:rPr lang="ru-RU" sz="2000" dirty="0"/>
              <a:t> </a:t>
            </a:r>
            <a:r>
              <a:rPr lang="ru-RU" sz="2000" dirty="0" err="1"/>
              <a:t>відповідних</a:t>
            </a:r>
            <a:r>
              <a:rPr lang="ru-RU" sz="2000" dirty="0"/>
              <a:t> </a:t>
            </a:r>
            <a:r>
              <a:rPr lang="ru-RU" sz="2000" dirty="0" err="1"/>
              <a:t>пожеж</a:t>
            </a:r>
            <a:r>
              <a:rPr lang="ru-RU" sz="2000" dirty="0"/>
              <a:t> </a:t>
            </a:r>
            <a:r>
              <a:rPr lang="ru-RU" sz="2000" dirty="0" err="1"/>
              <a:t>вогнегасних</a:t>
            </a:r>
            <a:r>
              <a:rPr lang="ru-RU" sz="2000" dirty="0"/>
              <a:t> </a:t>
            </a:r>
            <a:r>
              <a:rPr lang="ru-RU" sz="2000" dirty="0" err="1"/>
              <a:t>засобів</a:t>
            </a:r>
            <a:r>
              <a:rPr lang="ru-RU" sz="2000" dirty="0"/>
              <a:t> і </a:t>
            </a:r>
            <a:r>
              <a:rPr lang="ru-RU" sz="2000" dirty="0" err="1"/>
              <a:t>вогнегасників</a:t>
            </a:r>
            <a:r>
              <a:rPr lang="ru-RU" sz="2000" dirty="0"/>
              <a:t>. </a:t>
            </a:r>
            <a:r>
              <a:rPr lang="ru-RU" sz="2000" b="1" dirty="0" err="1"/>
              <a:t>Символи</a:t>
            </a:r>
            <a:r>
              <a:rPr lang="ru-RU" sz="2000" b="1" dirty="0"/>
              <a:t> </a:t>
            </a:r>
            <a:r>
              <a:rPr lang="ru-RU" sz="2000" b="1" dirty="0" err="1"/>
              <a:t>класів</a:t>
            </a:r>
            <a:r>
              <a:rPr lang="ru-RU" sz="2000" b="1" dirty="0"/>
              <a:t> </a:t>
            </a:r>
            <a:r>
              <a:rPr lang="ru-RU" sz="2000" b="1" dirty="0" err="1"/>
              <a:t>пожеж</a:t>
            </a:r>
            <a:r>
              <a:rPr lang="ru-RU" sz="2000" b="1" dirty="0"/>
              <a:t> </a:t>
            </a:r>
            <a:r>
              <a:rPr lang="ru-RU" sz="2000" b="1" dirty="0" err="1"/>
              <a:t>вказуються</a:t>
            </a:r>
            <a:r>
              <a:rPr lang="ru-RU" sz="2000" b="1" dirty="0"/>
              <a:t> на корпусах </a:t>
            </a:r>
            <a:r>
              <a:rPr lang="ru-RU" sz="2000" b="1" dirty="0" err="1"/>
              <a:t>вогнегасниках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30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76"/>
    </mc:Choice>
    <mc:Fallback>
      <p:transition spd="slow" advTm="17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964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04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56"/>
    </mc:Choice>
    <mc:Fallback>
      <p:transition spd="slow" advTm="18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56" y="274638"/>
            <a:ext cx="8286976" cy="70609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ВИДИ ВОГНЕГАСНИКІВ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6" y="1196752"/>
            <a:ext cx="850300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85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8"/>
    </mc:Choice>
    <mc:Fallback>
      <p:transition spd="slow" advTm="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79512" y="0"/>
            <a:ext cx="85689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 err="1">
                <a:solidFill>
                  <a:srgbClr val="FF0000"/>
                </a:solidFill>
              </a:rPr>
              <a:t>Вогнегасник</a:t>
            </a:r>
            <a:r>
              <a:rPr lang="ru-RU" sz="1900" b="1" dirty="0">
                <a:solidFill>
                  <a:srgbClr val="FF0000"/>
                </a:solidFill>
              </a:rPr>
              <a:t> </a:t>
            </a:r>
            <a:r>
              <a:rPr lang="ru-RU" sz="1900" dirty="0">
                <a:solidFill>
                  <a:srgbClr val="FF0000"/>
                </a:solidFill>
              </a:rPr>
              <a:t>— </a:t>
            </a:r>
            <a:r>
              <a:rPr lang="ru-RU" sz="1900" dirty="0" err="1">
                <a:solidFill>
                  <a:srgbClr val="FF0000"/>
                </a:solidFill>
              </a:rPr>
              <a:t>переносний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чи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пересувний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пристрій</a:t>
            </a:r>
            <a:r>
              <a:rPr lang="ru-RU" sz="1900" dirty="0">
                <a:solidFill>
                  <a:srgbClr val="FF0000"/>
                </a:solidFill>
              </a:rPr>
              <a:t> для </a:t>
            </a:r>
            <a:r>
              <a:rPr lang="ru-RU" sz="1900" dirty="0" err="1">
                <a:solidFill>
                  <a:srgbClr val="FF0000"/>
                </a:solidFill>
              </a:rPr>
              <a:t>гасіння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пожеж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вогнегасною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речовиною</a:t>
            </a:r>
            <a:r>
              <a:rPr lang="ru-RU" sz="1900" dirty="0">
                <a:solidFill>
                  <a:srgbClr val="FF0000"/>
                </a:solidFill>
              </a:rPr>
              <a:t>, яку </a:t>
            </a:r>
            <a:r>
              <a:rPr lang="ru-RU" sz="1900" dirty="0" err="1">
                <a:solidFill>
                  <a:srgbClr val="FF0000"/>
                </a:solidFill>
              </a:rPr>
              <a:t>він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випускає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після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приведення</a:t>
            </a:r>
            <a:r>
              <a:rPr lang="ru-RU" sz="1900" dirty="0">
                <a:solidFill>
                  <a:srgbClr val="FF0000"/>
                </a:solidFill>
              </a:rPr>
              <a:t> його в </a:t>
            </a:r>
            <a:r>
              <a:rPr lang="ru-RU" sz="1900" dirty="0" err="1">
                <a:solidFill>
                  <a:srgbClr val="FF0000"/>
                </a:solidFill>
              </a:rPr>
              <a:t>дію</a:t>
            </a:r>
            <a:r>
              <a:rPr lang="ru-RU" sz="19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1900" dirty="0" err="1" smtClean="0">
                <a:solidFill>
                  <a:srgbClr val="FF0000"/>
                </a:solidFill>
              </a:rPr>
              <a:t>Вогнегасники</a:t>
            </a:r>
            <a:r>
              <a:rPr lang="ru-RU" sz="1900" dirty="0" smtClean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бувають</a:t>
            </a:r>
            <a:r>
              <a:rPr lang="ru-RU" sz="1900" dirty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ru-RU" sz="1900" dirty="0" smtClean="0">
                <a:solidFill>
                  <a:srgbClr val="FF0000"/>
                </a:solidFill>
              </a:rPr>
              <a:t>- </a:t>
            </a:r>
            <a:r>
              <a:rPr lang="ru-RU" sz="1900" b="1" dirty="0" err="1" smtClean="0">
                <a:solidFill>
                  <a:srgbClr val="FF0000"/>
                </a:solidFill>
              </a:rPr>
              <a:t>водні</a:t>
            </a:r>
            <a:r>
              <a:rPr lang="ru-RU" sz="1900" b="1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1900" b="1" dirty="0" smtClean="0">
                <a:solidFill>
                  <a:srgbClr val="FF0000"/>
                </a:solidFill>
              </a:rPr>
              <a:t>- </a:t>
            </a:r>
            <a:r>
              <a:rPr lang="ru-RU" sz="1900" b="1" dirty="0" err="1">
                <a:solidFill>
                  <a:srgbClr val="FF0000"/>
                </a:solidFill>
              </a:rPr>
              <a:t>пінні</a:t>
            </a:r>
            <a:r>
              <a:rPr lang="ru-RU" sz="1900" b="1" dirty="0">
                <a:solidFill>
                  <a:srgbClr val="FF0000"/>
                </a:solidFill>
              </a:rPr>
              <a:t>;  </a:t>
            </a:r>
          </a:p>
          <a:p>
            <a:pPr algn="just"/>
            <a:r>
              <a:rPr lang="ru-RU" sz="1900" b="1" dirty="0" smtClean="0">
                <a:solidFill>
                  <a:srgbClr val="FF0000"/>
                </a:solidFill>
              </a:rPr>
              <a:t>- </a:t>
            </a:r>
            <a:r>
              <a:rPr lang="ru-RU" sz="1900" b="1" dirty="0" err="1" smtClean="0">
                <a:solidFill>
                  <a:srgbClr val="FF0000"/>
                </a:solidFill>
              </a:rPr>
              <a:t>вуглекислотні</a:t>
            </a:r>
            <a:r>
              <a:rPr lang="ru-RU" sz="1900" b="1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1900" b="1" dirty="0" smtClean="0">
                <a:solidFill>
                  <a:srgbClr val="FF0000"/>
                </a:solidFill>
              </a:rPr>
              <a:t>- </a:t>
            </a:r>
            <a:r>
              <a:rPr lang="ru-RU" sz="1900" b="1" dirty="0" err="1">
                <a:solidFill>
                  <a:srgbClr val="FF0000"/>
                </a:solidFill>
              </a:rPr>
              <a:t>порошкові</a:t>
            </a:r>
            <a:r>
              <a:rPr lang="ru-RU" sz="1900" b="1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1900" b="1" dirty="0" smtClean="0">
                <a:solidFill>
                  <a:srgbClr val="FF0000"/>
                </a:solidFill>
              </a:rPr>
              <a:t>- </a:t>
            </a:r>
            <a:r>
              <a:rPr lang="ru-RU" sz="1900" b="1" dirty="0" err="1">
                <a:solidFill>
                  <a:srgbClr val="FF0000"/>
                </a:solidFill>
              </a:rPr>
              <a:t>хладонові</a:t>
            </a:r>
            <a:r>
              <a:rPr lang="ru-RU" sz="1900" b="1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1900" b="1" dirty="0" err="1" smtClean="0">
                <a:solidFill>
                  <a:srgbClr val="FF0000"/>
                </a:solidFill>
              </a:rPr>
              <a:t>Переносні</a:t>
            </a:r>
            <a:r>
              <a:rPr lang="ru-RU" sz="1900" dirty="0" smtClean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вогнегасники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використовують</a:t>
            </a:r>
            <a:r>
              <a:rPr lang="ru-RU" sz="1900" dirty="0">
                <a:solidFill>
                  <a:srgbClr val="FF0000"/>
                </a:solidFill>
              </a:rPr>
              <a:t> для </a:t>
            </a:r>
            <a:r>
              <a:rPr lang="ru-RU" sz="1900" dirty="0" err="1">
                <a:solidFill>
                  <a:srgbClr val="FF0000"/>
                </a:solidFill>
              </a:rPr>
              <a:t>ліквідації</a:t>
            </a:r>
            <a:r>
              <a:rPr lang="ru-RU" sz="1900" dirty="0">
                <a:solidFill>
                  <a:srgbClr val="FF0000"/>
                </a:solidFill>
              </a:rPr>
              <a:t> невеликих </a:t>
            </a:r>
            <a:r>
              <a:rPr lang="ru-RU" sz="1900" dirty="0" err="1">
                <a:solidFill>
                  <a:srgbClr val="FF0000"/>
                </a:solidFill>
              </a:rPr>
              <a:t>пожеж</a:t>
            </a:r>
            <a:r>
              <a:rPr lang="ru-RU" sz="1900" dirty="0">
                <a:solidFill>
                  <a:srgbClr val="FF0000"/>
                </a:solidFill>
              </a:rPr>
              <a:t>. </a:t>
            </a:r>
            <a:endParaRPr lang="ru-RU" sz="1900" dirty="0" smtClean="0">
              <a:solidFill>
                <a:srgbClr val="FF0000"/>
              </a:solidFill>
            </a:endParaRPr>
          </a:p>
          <a:p>
            <a:pPr algn="just"/>
            <a:r>
              <a:rPr lang="ru-RU" sz="1900" b="1" dirty="0" err="1" smtClean="0">
                <a:solidFill>
                  <a:srgbClr val="FF0000"/>
                </a:solidFill>
              </a:rPr>
              <a:t>Пересувні</a:t>
            </a:r>
            <a:r>
              <a:rPr lang="ru-RU" sz="1900" dirty="0" smtClean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вогнегасники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змонтовані</a:t>
            </a:r>
            <a:r>
              <a:rPr lang="ru-RU" sz="1900" dirty="0">
                <a:solidFill>
                  <a:srgbClr val="FF0000"/>
                </a:solidFill>
              </a:rPr>
              <a:t> на </a:t>
            </a:r>
            <a:r>
              <a:rPr lang="ru-RU" sz="1900" dirty="0" err="1">
                <a:solidFill>
                  <a:srgbClr val="FF0000"/>
                </a:solidFill>
              </a:rPr>
              <a:t>візку</a:t>
            </a:r>
            <a:r>
              <a:rPr lang="ru-RU" sz="19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1900" b="1" dirty="0" err="1" smtClean="0">
                <a:solidFill>
                  <a:srgbClr val="FF0000"/>
                </a:solidFill>
              </a:rPr>
              <a:t>Рідинний</a:t>
            </a:r>
            <a:r>
              <a:rPr lang="ru-RU" sz="1900" dirty="0" smtClean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вогнегасник</a:t>
            </a:r>
            <a:r>
              <a:rPr lang="ru-RU" sz="1900" dirty="0">
                <a:solidFill>
                  <a:srgbClr val="FF0000"/>
                </a:solidFill>
              </a:rPr>
              <a:t> — </a:t>
            </a:r>
            <a:r>
              <a:rPr lang="ru-RU" sz="1900" dirty="0" err="1">
                <a:solidFill>
                  <a:srgbClr val="FF0000"/>
                </a:solidFill>
              </a:rPr>
              <a:t>це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вогнегасник</a:t>
            </a:r>
            <a:r>
              <a:rPr lang="ru-RU" sz="1900" dirty="0">
                <a:solidFill>
                  <a:srgbClr val="FF0000"/>
                </a:solidFill>
              </a:rPr>
              <a:t>, </a:t>
            </a:r>
            <a:r>
              <a:rPr lang="ru-RU" sz="1900" dirty="0" err="1">
                <a:solidFill>
                  <a:srgbClr val="FF0000"/>
                </a:solidFill>
              </a:rPr>
              <a:t>який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заправляється</a:t>
            </a:r>
            <a:r>
              <a:rPr lang="ru-RU" sz="1900" dirty="0">
                <a:solidFill>
                  <a:srgbClr val="FF0000"/>
                </a:solidFill>
              </a:rPr>
              <a:t> чистою водою </a:t>
            </a:r>
            <a:r>
              <a:rPr lang="ru-RU" sz="1900" dirty="0" err="1">
                <a:solidFill>
                  <a:srgbClr val="FF0000"/>
                </a:solidFill>
              </a:rPr>
              <a:t>або</a:t>
            </a:r>
            <a:r>
              <a:rPr lang="ru-RU" sz="1900" dirty="0">
                <a:solidFill>
                  <a:srgbClr val="FF0000"/>
                </a:solidFill>
              </a:rPr>
              <a:t> водою з </a:t>
            </a:r>
            <a:r>
              <a:rPr lang="ru-RU" sz="1900" dirty="0" err="1">
                <a:solidFill>
                  <a:srgbClr val="FF0000"/>
                </a:solidFill>
              </a:rPr>
              <a:t>домішками</a:t>
            </a:r>
            <a:r>
              <a:rPr lang="ru-RU" sz="19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1900" b="1" dirty="0" err="1" smtClean="0">
                <a:solidFill>
                  <a:srgbClr val="FF0000"/>
                </a:solidFill>
              </a:rPr>
              <a:t>Пінні</a:t>
            </a:r>
            <a:r>
              <a:rPr lang="ru-RU" sz="1900" dirty="0" smtClean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вогнегасники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використовують</a:t>
            </a:r>
            <a:r>
              <a:rPr lang="ru-RU" sz="1900" dirty="0">
                <a:solidFill>
                  <a:srgbClr val="FF0000"/>
                </a:solidFill>
              </a:rPr>
              <a:t> для </a:t>
            </a:r>
            <a:r>
              <a:rPr lang="ru-RU" sz="1900" dirty="0" err="1">
                <a:solidFill>
                  <a:srgbClr val="FF0000"/>
                </a:solidFill>
              </a:rPr>
              <a:t>гасіння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тліючих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матеріалів</a:t>
            </a:r>
            <a:r>
              <a:rPr lang="ru-RU" sz="1900" dirty="0">
                <a:solidFill>
                  <a:srgbClr val="FF0000"/>
                </a:solidFill>
              </a:rPr>
              <a:t>, горючих </a:t>
            </a:r>
            <a:r>
              <a:rPr lang="ru-RU" sz="1900" dirty="0" err="1">
                <a:solidFill>
                  <a:srgbClr val="FF0000"/>
                </a:solidFill>
              </a:rPr>
              <a:t>рідин</a:t>
            </a:r>
            <a:r>
              <a:rPr lang="ru-RU" sz="1900" dirty="0">
                <a:solidFill>
                  <a:srgbClr val="FF0000"/>
                </a:solidFill>
              </a:rPr>
              <a:t>. </a:t>
            </a:r>
            <a:r>
              <a:rPr lang="ru-RU" sz="1900" dirty="0" err="1">
                <a:solidFill>
                  <a:srgbClr val="FF0000"/>
                </a:solidFill>
              </a:rPr>
              <a:t>Однак</a:t>
            </a:r>
            <a:r>
              <a:rPr lang="ru-RU" sz="1900" dirty="0">
                <a:solidFill>
                  <a:srgbClr val="FF0000"/>
                </a:solidFill>
              </a:rPr>
              <a:t>, </a:t>
            </a:r>
            <a:r>
              <a:rPr lang="ru-RU" sz="1900" dirty="0" err="1">
                <a:solidFill>
                  <a:srgbClr val="FF0000"/>
                </a:solidFill>
              </a:rPr>
              <a:t>їх</a:t>
            </a:r>
            <a:r>
              <a:rPr lang="ru-RU" sz="1900" dirty="0">
                <a:solidFill>
                  <a:srgbClr val="FF0000"/>
                </a:solidFill>
              </a:rPr>
              <a:t> не </a:t>
            </a:r>
            <a:r>
              <a:rPr lang="ru-RU" sz="1900" dirty="0" err="1">
                <a:solidFill>
                  <a:srgbClr val="FF0000"/>
                </a:solidFill>
              </a:rPr>
              <a:t>можна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застосовувати</a:t>
            </a:r>
            <a:r>
              <a:rPr lang="ru-RU" sz="1900" dirty="0">
                <a:solidFill>
                  <a:srgbClr val="FF0000"/>
                </a:solidFill>
              </a:rPr>
              <a:t> для </a:t>
            </a:r>
            <a:r>
              <a:rPr lang="ru-RU" sz="1900" dirty="0" err="1">
                <a:solidFill>
                  <a:srgbClr val="FF0000"/>
                </a:solidFill>
              </a:rPr>
              <a:t>гасіння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устаткування</a:t>
            </a:r>
            <a:r>
              <a:rPr lang="ru-RU" sz="1900" dirty="0">
                <a:solidFill>
                  <a:srgbClr val="FF0000"/>
                </a:solidFill>
              </a:rPr>
              <a:t>, </a:t>
            </a:r>
            <a:r>
              <a:rPr lang="ru-RU" sz="1900" dirty="0" err="1">
                <a:solidFill>
                  <a:srgbClr val="FF0000"/>
                </a:solidFill>
              </a:rPr>
              <a:t>що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знаходиться</a:t>
            </a:r>
            <a:r>
              <a:rPr lang="ru-RU" sz="1900" dirty="0">
                <a:solidFill>
                  <a:srgbClr val="FF0000"/>
                </a:solidFill>
              </a:rPr>
              <a:t> під </a:t>
            </a:r>
            <a:r>
              <a:rPr lang="ru-RU" sz="1900" dirty="0" err="1">
                <a:solidFill>
                  <a:srgbClr val="FF0000"/>
                </a:solidFill>
              </a:rPr>
              <a:t>напругою</a:t>
            </a:r>
            <a:r>
              <a:rPr lang="ru-RU" sz="1900" dirty="0">
                <a:solidFill>
                  <a:srgbClr val="FF0000"/>
                </a:solidFill>
              </a:rPr>
              <a:t>, для </a:t>
            </a:r>
            <a:r>
              <a:rPr lang="ru-RU" sz="1900" dirty="0" err="1">
                <a:solidFill>
                  <a:srgbClr val="FF0000"/>
                </a:solidFill>
              </a:rPr>
              <a:t>гасіння</a:t>
            </a:r>
            <a:r>
              <a:rPr lang="ru-RU" sz="1900" dirty="0">
                <a:solidFill>
                  <a:srgbClr val="FF0000"/>
                </a:solidFill>
              </a:rPr>
              <a:t> сильно </a:t>
            </a:r>
            <a:r>
              <a:rPr lang="ru-RU" sz="1900" dirty="0" err="1">
                <a:solidFill>
                  <a:srgbClr val="FF0000"/>
                </a:solidFill>
              </a:rPr>
              <a:t>нагрітих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або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розплавлених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речовин</a:t>
            </a:r>
            <a:r>
              <a:rPr lang="ru-RU" sz="1900" dirty="0">
                <a:solidFill>
                  <a:srgbClr val="FF0000"/>
                </a:solidFill>
              </a:rPr>
              <a:t>, а </a:t>
            </a:r>
            <a:r>
              <a:rPr lang="ru-RU" sz="1900" dirty="0" err="1">
                <a:solidFill>
                  <a:srgbClr val="FF0000"/>
                </a:solidFill>
              </a:rPr>
              <a:t>також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речовин</a:t>
            </a:r>
            <a:r>
              <a:rPr lang="ru-RU" sz="1900" dirty="0">
                <a:solidFill>
                  <a:srgbClr val="FF0000"/>
                </a:solidFill>
              </a:rPr>
              <a:t>, які </a:t>
            </a:r>
            <a:r>
              <a:rPr lang="ru-RU" sz="1900" dirty="0" err="1">
                <a:solidFill>
                  <a:srgbClr val="FF0000"/>
                </a:solidFill>
              </a:rPr>
              <a:t>вступають</a:t>
            </a:r>
            <a:r>
              <a:rPr lang="ru-RU" sz="1900" dirty="0">
                <a:solidFill>
                  <a:srgbClr val="FF0000"/>
                </a:solidFill>
              </a:rPr>
              <a:t> з водою в </a:t>
            </a:r>
            <a:r>
              <a:rPr lang="ru-RU" sz="1900" dirty="0" err="1">
                <a:solidFill>
                  <a:srgbClr val="FF0000"/>
                </a:solidFill>
              </a:rPr>
              <a:t>хімічну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реакцію</a:t>
            </a:r>
            <a:r>
              <a:rPr lang="ru-RU" sz="1900" dirty="0">
                <a:solidFill>
                  <a:srgbClr val="FF0000"/>
                </a:solidFill>
              </a:rPr>
              <a:t>, </a:t>
            </a:r>
            <a:r>
              <a:rPr lang="ru-RU" sz="1900" dirty="0" err="1">
                <a:solidFill>
                  <a:srgbClr val="FF0000"/>
                </a:solidFill>
              </a:rPr>
              <a:t>що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супроводжується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інтенсивним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виділенням</a:t>
            </a:r>
            <a:r>
              <a:rPr lang="ru-RU" sz="1900" dirty="0">
                <a:solidFill>
                  <a:srgbClr val="FF0000"/>
                </a:solidFill>
              </a:rPr>
              <a:t> тепла і </a:t>
            </a:r>
            <a:r>
              <a:rPr lang="ru-RU" sz="1900" dirty="0" err="1">
                <a:solidFill>
                  <a:srgbClr val="FF0000"/>
                </a:solidFill>
              </a:rPr>
              <a:t>розбризкуванням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горючої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суміші</a:t>
            </a:r>
            <a:r>
              <a:rPr lang="ru-RU" sz="19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137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88"/>
    </mc:Choice>
    <mc:Fallback>
      <p:transition spd="slow" advTm="21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4" y="0"/>
            <a:ext cx="9116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48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56"/>
    </mc:Choice>
    <mc:Fallback>
      <p:transition spd="slow" advTm="19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1520" y="58847"/>
            <a:ext cx="849694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 err="1">
                <a:solidFill>
                  <a:srgbClr val="FF0000"/>
                </a:solidFill>
              </a:rPr>
              <a:t>Вуглекислотний</a:t>
            </a:r>
            <a:r>
              <a:rPr lang="ru-RU" sz="1900" b="1" dirty="0">
                <a:solidFill>
                  <a:srgbClr val="FF0000"/>
                </a:solidFill>
              </a:rPr>
              <a:t> </a:t>
            </a:r>
            <a:r>
              <a:rPr lang="ru-RU" sz="1900" b="1" dirty="0" err="1">
                <a:solidFill>
                  <a:srgbClr val="FF0000"/>
                </a:solidFill>
              </a:rPr>
              <a:t>вогнегасник</a:t>
            </a:r>
            <a:r>
              <a:rPr lang="ru-RU" sz="1900" b="1" dirty="0">
                <a:solidFill>
                  <a:srgbClr val="FF0000"/>
                </a:solidFill>
              </a:rPr>
              <a:t> </a:t>
            </a:r>
            <a:r>
              <a:rPr lang="ru-RU" sz="1900" dirty="0">
                <a:solidFill>
                  <a:srgbClr val="FF0000"/>
                </a:solidFill>
              </a:rPr>
              <a:t>— </a:t>
            </a:r>
            <a:r>
              <a:rPr lang="ru-RU" sz="1900" dirty="0" err="1">
                <a:solidFill>
                  <a:srgbClr val="FF0000"/>
                </a:solidFill>
              </a:rPr>
              <a:t>це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прилад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багаторазової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дії</a:t>
            </a:r>
            <a:r>
              <a:rPr lang="ru-RU" sz="1900" dirty="0">
                <a:solidFill>
                  <a:srgbClr val="FF0000"/>
                </a:solidFill>
              </a:rPr>
              <a:t> з зарядом </a:t>
            </a:r>
            <a:r>
              <a:rPr lang="ru-RU" sz="1900" dirty="0" err="1">
                <a:solidFill>
                  <a:srgbClr val="FF0000"/>
                </a:solidFill>
              </a:rPr>
              <a:t>вуглекис-лоти</a:t>
            </a:r>
            <a:r>
              <a:rPr lang="ru-RU" sz="1900" dirty="0">
                <a:solidFill>
                  <a:srgbClr val="FF0000"/>
                </a:solidFill>
              </a:rPr>
              <a:t>.  </a:t>
            </a:r>
            <a:r>
              <a:rPr lang="ru-RU" sz="1900" dirty="0" err="1">
                <a:solidFill>
                  <a:srgbClr val="FF0000"/>
                </a:solidFill>
              </a:rPr>
              <a:t>Вуглекислотні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вогнегасники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гасять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загорання</a:t>
            </a:r>
            <a:r>
              <a:rPr lang="ru-RU" sz="1900" dirty="0">
                <a:solidFill>
                  <a:srgbClr val="FF0000"/>
                </a:solidFill>
              </a:rPr>
              <a:t> за </a:t>
            </a:r>
            <a:r>
              <a:rPr lang="ru-RU" sz="1900" dirty="0" err="1">
                <a:solidFill>
                  <a:srgbClr val="FF0000"/>
                </a:solidFill>
              </a:rPr>
              <a:t>рахунок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значного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охолодження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зони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горіння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струминою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вуглекислоти</a:t>
            </a:r>
            <a:r>
              <a:rPr lang="ru-RU" sz="1900" dirty="0">
                <a:solidFill>
                  <a:srgbClr val="FF0000"/>
                </a:solidFill>
              </a:rPr>
              <a:t> СО2, яка, </a:t>
            </a:r>
            <a:r>
              <a:rPr lang="ru-RU" sz="1900" dirty="0" err="1">
                <a:solidFill>
                  <a:srgbClr val="FF0000"/>
                </a:solidFill>
              </a:rPr>
              <a:t>випаровуючись</a:t>
            </a:r>
            <a:r>
              <a:rPr lang="ru-RU" sz="1900" dirty="0">
                <a:solidFill>
                  <a:srgbClr val="FF0000"/>
                </a:solidFill>
              </a:rPr>
              <a:t>, </a:t>
            </a:r>
            <a:r>
              <a:rPr lang="ru-RU" sz="1900" dirty="0" err="1">
                <a:solidFill>
                  <a:srgbClr val="FF0000"/>
                </a:solidFill>
              </a:rPr>
              <a:t>перетворюється</a:t>
            </a:r>
            <a:r>
              <a:rPr lang="ru-RU" sz="1900" dirty="0">
                <a:solidFill>
                  <a:srgbClr val="FF0000"/>
                </a:solidFill>
              </a:rPr>
              <a:t> на </a:t>
            </a:r>
            <a:r>
              <a:rPr lang="ru-RU" sz="1900" dirty="0" err="1">
                <a:solidFill>
                  <a:srgbClr val="FF0000"/>
                </a:solidFill>
              </a:rPr>
              <a:t>вуглекислий</a:t>
            </a:r>
            <a:r>
              <a:rPr lang="ru-RU" sz="1900" dirty="0">
                <a:solidFill>
                  <a:srgbClr val="FF0000"/>
                </a:solidFill>
              </a:rPr>
              <a:t> газ (а </a:t>
            </a:r>
            <a:r>
              <a:rPr lang="ru-RU" sz="1900" dirty="0" err="1">
                <a:solidFill>
                  <a:srgbClr val="FF0000"/>
                </a:solidFill>
              </a:rPr>
              <a:t>він</a:t>
            </a:r>
            <a:r>
              <a:rPr lang="ru-RU" sz="1900" dirty="0">
                <a:solidFill>
                  <a:srgbClr val="FF0000"/>
                </a:solidFill>
              </a:rPr>
              <a:t>, як </a:t>
            </a:r>
            <a:r>
              <a:rPr lang="ru-RU" sz="1900" dirty="0" err="1">
                <a:solidFill>
                  <a:srgbClr val="FF0000"/>
                </a:solidFill>
              </a:rPr>
              <a:t>відомо</a:t>
            </a:r>
            <a:r>
              <a:rPr lang="ru-RU" sz="1900" dirty="0">
                <a:solidFill>
                  <a:srgbClr val="FF0000"/>
                </a:solidFill>
              </a:rPr>
              <a:t>, не </a:t>
            </a:r>
            <a:r>
              <a:rPr lang="ru-RU" sz="1900" dirty="0" err="1">
                <a:solidFill>
                  <a:srgbClr val="FF0000"/>
                </a:solidFill>
              </a:rPr>
              <a:t>підтримує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горіння</a:t>
            </a:r>
            <a:r>
              <a:rPr lang="ru-RU" sz="1900" dirty="0">
                <a:solidFill>
                  <a:srgbClr val="FF0000"/>
                </a:solidFill>
              </a:rPr>
              <a:t>). До </a:t>
            </a:r>
            <a:r>
              <a:rPr lang="ru-RU" sz="1900" dirty="0" err="1">
                <a:solidFill>
                  <a:srgbClr val="FF0000"/>
                </a:solidFill>
              </a:rPr>
              <a:t>недоліків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вуглекислотних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вогнегасників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можна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віднести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можливість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обмороження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вуглекислотою</a:t>
            </a:r>
            <a:r>
              <a:rPr lang="ru-RU" sz="1900" dirty="0">
                <a:solidFill>
                  <a:srgbClr val="FF0000"/>
                </a:solidFill>
              </a:rPr>
              <a:t> при </a:t>
            </a:r>
            <a:r>
              <a:rPr lang="ru-RU" sz="1900" dirty="0" err="1">
                <a:solidFill>
                  <a:srgbClr val="FF0000"/>
                </a:solidFill>
              </a:rPr>
              <a:t>необережному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їх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використанні</a:t>
            </a:r>
            <a:r>
              <a:rPr lang="ru-RU" sz="1900" dirty="0">
                <a:solidFill>
                  <a:srgbClr val="FF0000"/>
                </a:solidFill>
              </a:rPr>
              <a:t>. </a:t>
            </a:r>
            <a:r>
              <a:rPr lang="ru-RU" sz="1900" b="1" dirty="0">
                <a:solidFill>
                  <a:srgbClr val="FF0000"/>
                </a:solidFill>
              </a:rPr>
              <a:t>Ними </a:t>
            </a:r>
            <a:r>
              <a:rPr lang="ru-RU" sz="1900" b="1" dirty="0" err="1">
                <a:solidFill>
                  <a:srgbClr val="FF0000"/>
                </a:solidFill>
              </a:rPr>
              <a:t>можна</a:t>
            </a:r>
            <a:r>
              <a:rPr lang="ru-RU" sz="1900" b="1" dirty="0">
                <a:solidFill>
                  <a:srgbClr val="FF0000"/>
                </a:solidFill>
              </a:rPr>
              <a:t> </a:t>
            </a:r>
            <a:r>
              <a:rPr lang="ru-RU" sz="1900" b="1" dirty="0" err="1">
                <a:solidFill>
                  <a:srgbClr val="FF0000"/>
                </a:solidFill>
              </a:rPr>
              <a:t>гасити</a:t>
            </a:r>
            <a:r>
              <a:rPr lang="ru-RU" sz="1900" b="1" dirty="0">
                <a:solidFill>
                  <a:srgbClr val="FF0000"/>
                </a:solidFill>
              </a:rPr>
              <a:t> </a:t>
            </a:r>
            <a:r>
              <a:rPr lang="ru-RU" sz="1900" b="1" dirty="0" err="1">
                <a:solidFill>
                  <a:srgbClr val="FF0000"/>
                </a:solidFill>
              </a:rPr>
              <a:t>електрообладнання</a:t>
            </a:r>
            <a:r>
              <a:rPr lang="ru-RU" sz="1900" b="1" dirty="0">
                <a:solidFill>
                  <a:srgbClr val="FF0000"/>
                </a:solidFill>
              </a:rPr>
              <a:t> під </a:t>
            </a:r>
            <a:r>
              <a:rPr lang="ru-RU" sz="1900" b="1" dirty="0" err="1">
                <a:solidFill>
                  <a:srgbClr val="FF0000"/>
                </a:solidFill>
              </a:rPr>
              <a:t>напругою</a:t>
            </a:r>
            <a:r>
              <a:rPr lang="ru-RU" sz="1900" b="1" dirty="0">
                <a:solidFill>
                  <a:srgbClr val="FF0000"/>
                </a:solidFill>
              </a:rPr>
              <a:t>. </a:t>
            </a:r>
            <a:r>
              <a:rPr lang="ru-RU" sz="1900" dirty="0">
                <a:solidFill>
                  <a:srgbClr val="FF0000"/>
                </a:solidFill>
              </a:rPr>
              <a:t>Його </a:t>
            </a:r>
            <a:r>
              <a:rPr lang="ru-RU" sz="1900" dirty="0" err="1">
                <a:solidFill>
                  <a:srgbClr val="FF0000"/>
                </a:solidFill>
              </a:rPr>
              <a:t>доцільно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застосовувати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b="1" dirty="0">
                <a:solidFill>
                  <a:srgbClr val="FF0000"/>
                </a:solidFill>
              </a:rPr>
              <a:t>в </a:t>
            </a:r>
            <a:r>
              <a:rPr lang="ru-RU" sz="1900" b="1" dirty="0" err="1">
                <a:solidFill>
                  <a:srgbClr val="FF0000"/>
                </a:solidFill>
              </a:rPr>
              <a:t>бібліотеках</a:t>
            </a:r>
            <a:r>
              <a:rPr lang="ru-RU" sz="1900" b="1" dirty="0">
                <a:solidFill>
                  <a:srgbClr val="FF0000"/>
                </a:solidFill>
              </a:rPr>
              <a:t>, </a:t>
            </a:r>
            <a:r>
              <a:rPr lang="ru-RU" sz="1900" b="1" dirty="0" err="1">
                <a:solidFill>
                  <a:srgbClr val="FF0000"/>
                </a:solidFill>
              </a:rPr>
              <a:t>архівах</a:t>
            </a:r>
            <a:r>
              <a:rPr lang="ru-RU" sz="1900" b="1" dirty="0">
                <a:solidFill>
                  <a:srgbClr val="FF0000"/>
                </a:solidFill>
              </a:rPr>
              <a:t>, </a:t>
            </a:r>
            <a:r>
              <a:rPr lang="ru-RU" sz="1900" b="1" dirty="0" err="1">
                <a:solidFill>
                  <a:srgbClr val="FF0000"/>
                </a:solidFill>
              </a:rPr>
              <a:t>лабораторіях</a:t>
            </a:r>
            <a:r>
              <a:rPr lang="ru-RU" sz="1900" b="1" dirty="0">
                <a:solidFill>
                  <a:srgbClr val="FF0000"/>
                </a:solidFill>
              </a:rPr>
              <a:t>, музеях, для </a:t>
            </a:r>
            <a:r>
              <a:rPr lang="ru-RU" sz="1900" b="1" dirty="0" err="1">
                <a:solidFill>
                  <a:srgbClr val="FF0000"/>
                </a:solidFill>
              </a:rPr>
              <a:t>гасіння</a:t>
            </a:r>
            <a:r>
              <a:rPr lang="ru-RU" sz="1900" b="1" dirty="0">
                <a:solidFill>
                  <a:srgbClr val="FF0000"/>
                </a:solidFill>
              </a:rPr>
              <a:t>  </a:t>
            </a:r>
            <a:r>
              <a:rPr lang="ru-RU" sz="1900" b="1" dirty="0" err="1">
                <a:solidFill>
                  <a:srgbClr val="FF0000"/>
                </a:solidFill>
              </a:rPr>
              <a:t>електроустановок</a:t>
            </a:r>
            <a:r>
              <a:rPr lang="ru-RU" sz="1900" b="1" dirty="0">
                <a:solidFill>
                  <a:srgbClr val="FF0000"/>
                </a:solidFill>
              </a:rPr>
              <a:t>.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Балон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заповнений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зрідженою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вуглекислотою</a:t>
            </a:r>
            <a:r>
              <a:rPr lang="ru-RU" sz="1900" dirty="0">
                <a:solidFill>
                  <a:srgbClr val="FF0000"/>
                </a:solidFill>
              </a:rPr>
              <a:t> під </a:t>
            </a:r>
            <a:r>
              <a:rPr lang="ru-RU" sz="1900" dirty="0" err="1">
                <a:solidFill>
                  <a:srgbClr val="FF0000"/>
                </a:solidFill>
              </a:rPr>
              <a:t>тиском</a:t>
            </a:r>
            <a:r>
              <a:rPr lang="ru-RU" sz="1900" dirty="0">
                <a:solidFill>
                  <a:srgbClr val="FF0000"/>
                </a:solidFill>
              </a:rPr>
              <a:t> 7 МПа. </a:t>
            </a:r>
            <a:r>
              <a:rPr lang="ru-RU" sz="1900" dirty="0" err="1">
                <a:solidFill>
                  <a:srgbClr val="FF0000"/>
                </a:solidFill>
              </a:rPr>
              <a:t>Щоб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запобігти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обмороженню</a:t>
            </a:r>
            <a:r>
              <a:rPr lang="ru-RU" sz="1900" dirty="0">
                <a:solidFill>
                  <a:srgbClr val="FF0000"/>
                </a:solidFill>
              </a:rPr>
              <a:t>, не </a:t>
            </a:r>
            <a:r>
              <a:rPr lang="ru-RU" sz="1900" dirty="0" err="1">
                <a:solidFill>
                  <a:srgbClr val="FF0000"/>
                </a:solidFill>
              </a:rPr>
              <a:t>можна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доторкатися</a:t>
            </a:r>
            <a:r>
              <a:rPr lang="ru-RU" sz="1900" dirty="0">
                <a:solidFill>
                  <a:srgbClr val="FF0000"/>
                </a:solidFill>
              </a:rPr>
              <a:t> до </a:t>
            </a:r>
            <a:r>
              <a:rPr lang="ru-RU" sz="1900" dirty="0" err="1">
                <a:solidFill>
                  <a:srgbClr val="FF0000"/>
                </a:solidFill>
              </a:rPr>
              <a:t>розтруба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оголеними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частинами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тіла</a:t>
            </a:r>
            <a:r>
              <a:rPr lang="ru-RU" sz="1900" dirty="0">
                <a:solidFill>
                  <a:srgbClr val="FF0000"/>
                </a:solidFill>
              </a:rPr>
              <a:t>. </a:t>
            </a:r>
            <a:r>
              <a:rPr lang="ru-RU" sz="1900" dirty="0" err="1">
                <a:solidFill>
                  <a:srgbClr val="FF0000"/>
                </a:solidFill>
              </a:rPr>
              <a:t>Перевіряють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вуглекислотні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вогнегасники</a:t>
            </a: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err="1">
                <a:solidFill>
                  <a:srgbClr val="FF0000"/>
                </a:solidFill>
              </a:rPr>
              <a:t>зважуванням</a:t>
            </a:r>
            <a:r>
              <a:rPr lang="ru-RU" sz="1900" dirty="0">
                <a:solidFill>
                  <a:srgbClr val="FF0000"/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4896544" cy="325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9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84"/>
    </mc:Choice>
    <mc:Fallback>
      <p:transition spd="slow" advTm="2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/>
          <p:cNvSpPr/>
          <p:nvPr/>
        </p:nvSpPr>
        <p:spPr>
          <a:xfrm>
            <a:off x="107504" y="21734"/>
            <a:ext cx="410445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err="1">
                <a:solidFill>
                  <a:srgbClr val="FF0000"/>
                </a:solidFill>
              </a:rPr>
              <a:t>Порошковий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вогнега</a:t>
            </a:r>
            <a:r>
              <a:rPr lang="ru-RU" sz="2200" dirty="0" err="1">
                <a:solidFill>
                  <a:srgbClr val="FF0000"/>
                </a:solidFill>
              </a:rPr>
              <a:t>сник</a:t>
            </a:r>
            <a:r>
              <a:rPr lang="ru-RU" sz="2200" dirty="0">
                <a:solidFill>
                  <a:srgbClr val="FF0000"/>
                </a:solidFill>
              </a:rPr>
              <a:t> — </a:t>
            </a:r>
            <a:r>
              <a:rPr lang="ru-RU" sz="2200" dirty="0" err="1">
                <a:solidFill>
                  <a:srgbClr val="FF0000"/>
                </a:solidFill>
              </a:rPr>
              <a:t>прилад</a:t>
            </a:r>
            <a:r>
              <a:rPr lang="ru-RU" sz="2200" dirty="0">
                <a:solidFill>
                  <a:srgbClr val="FF0000"/>
                </a:solidFill>
              </a:rPr>
              <a:t>, заряд якого — порошок, </a:t>
            </a:r>
            <a:r>
              <a:rPr lang="ru-RU" sz="2200" dirty="0" err="1">
                <a:solidFill>
                  <a:srgbClr val="FF0000"/>
                </a:solidFill>
              </a:rPr>
              <a:t>що</a:t>
            </a:r>
            <a:r>
              <a:rPr lang="ru-RU" sz="2200" dirty="0">
                <a:solidFill>
                  <a:srgbClr val="FF0000"/>
                </a:solidFill>
              </a:rPr>
              <a:t> до </a:t>
            </a:r>
            <a:r>
              <a:rPr lang="ru-RU" sz="2200" dirty="0" err="1">
                <a:solidFill>
                  <a:srgbClr val="FF0000"/>
                </a:solidFill>
              </a:rPr>
              <a:t>осередку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пожежі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подають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стиснутим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повітрям</a:t>
            </a:r>
            <a:r>
              <a:rPr lang="ru-RU" sz="2200" dirty="0">
                <a:solidFill>
                  <a:srgbClr val="FF0000"/>
                </a:solidFill>
              </a:rPr>
              <a:t>, </a:t>
            </a:r>
            <a:r>
              <a:rPr lang="ru-RU" sz="2200" dirty="0" err="1">
                <a:solidFill>
                  <a:srgbClr val="FF0000"/>
                </a:solidFill>
              </a:rPr>
              <a:t>що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знаходиться</a:t>
            </a:r>
            <a:r>
              <a:rPr lang="ru-RU" sz="2200" dirty="0">
                <a:solidFill>
                  <a:srgbClr val="FF0000"/>
                </a:solidFill>
              </a:rPr>
              <a:t> у </a:t>
            </a:r>
            <a:r>
              <a:rPr lang="ru-RU" sz="2200" dirty="0" err="1">
                <a:solidFill>
                  <a:srgbClr val="FF0000"/>
                </a:solidFill>
              </a:rPr>
              <a:t>балончику</a:t>
            </a:r>
            <a:r>
              <a:rPr lang="ru-RU" sz="2200" dirty="0">
                <a:solidFill>
                  <a:srgbClr val="FF0000"/>
                </a:solidFill>
              </a:rPr>
              <a:t> під </a:t>
            </a:r>
            <a:r>
              <a:rPr lang="ru-RU" sz="2200" dirty="0" err="1">
                <a:solidFill>
                  <a:srgbClr val="FF0000"/>
                </a:solidFill>
              </a:rPr>
              <a:t>тиском</a:t>
            </a:r>
            <a:r>
              <a:rPr lang="ru-RU" sz="2200" dirty="0">
                <a:solidFill>
                  <a:srgbClr val="FF0000"/>
                </a:solidFill>
              </a:rPr>
              <a:t> 15 МПа, </a:t>
            </a:r>
            <a:r>
              <a:rPr lang="ru-RU" sz="2200" dirty="0" err="1">
                <a:solidFill>
                  <a:srgbClr val="FF0000"/>
                </a:solidFill>
              </a:rPr>
              <a:t>запобіжний</a:t>
            </a:r>
            <a:r>
              <a:rPr lang="ru-RU" sz="2200" dirty="0">
                <a:solidFill>
                  <a:srgbClr val="FF0000"/>
                </a:solidFill>
              </a:rPr>
              <a:t> клапан </a:t>
            </a:r>
            <a:r>
              <a:rPr lang="ru-RU" sz="2200" dirty="0" err="1">
                <a:solidFill>
                  <a:srgbClr val="FF0000"/>
                </a:solidFill>
              </a:rPr>
              <a:t>спрацьовує</a:t>
            </a:r>
            <a:r>
              <a:rPr lang="ru-RU" sz="2200" dirty="0">
                <a:solidFill>
                  <a:srgbClr val="FF0000"/>
                </a:solidFill>
              </a:rPr>
              <a:t> при </a:t>
            </a:r>
            <a:r>
              <a:rPr lang="ru-RU" sz="2200" dirty="0" err="1">
                <a:solidFill>
                  <a:srgbClr val="FF0000"/>
                </a:solidFill>
              </a:rPr>
              <a:t>тиску</a:t>
            </a:r>
            <a:r>
              <a:rPr lang="ru-RU" sz="2200" dirty="0">
                <a:solidFill>
                  <a:srgbClr val="FF0000"/>
                </a:solidFill>
              </a:rPr>
              <a:t> 0,8 МПа. </a:t>
            </a:r>
            <a:r>
              <a:rPr lang="ru-RU" sz="2200" dirty="0" err="1">
                <a:solidFill>
                  <a:srgbClr val="FF0000"/>
                </a:solidFill>
              </a:rPr>
              <a:t>Такий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вогнегасник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застосовується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b="1" dirty="0">
                <a:solidFill>
                  <a:srgbClr val="FF0000"/>
                </a:solidFill>
              </a:rPr>
              <a:t>для </a:t>
            </a:r>
            <a:r>
              <a:rPr lang="ru-RU" sz="2200" b="1" dirty="0" err="1">
                <a:solidFill>
                  <a:srgbClr val="FF0000"/>
                </a:solidFill>
              </a:rPr>
              <a:t>гасіння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твердих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матеріалів</a:t>
            </a:r>
            <a:r>
              <a:rPr lang="ru-RU" sz="2200" b="1" dirty="0">
                <a:solidFill>
                  <a:srgbClr val="FF0000"/>
                </a:solidFill>
              </a:rPr>
              <a:t>, </a:t>
            </a:r>
            <a:r>
              <a:rPr lang="ru-RU" sz="2200" b="1" dirty="0" err="1">
                <a:solidFill>
                  <a:srgbClr val="FF0000"/>
                </a:solidFill>
              </a:rPr>
              <a:t>лужних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металів</a:t>
            </a:r>
            <a:r>
              <a:rPr lang="ru-RU" sz="2200" b="1" dirty="0">
                <a:solidFill>
                  <a:srgbClr val="FF0000"/>
                </a:solidFill>
              </a:rPr>
              <a:t>, </a:t>
            </a:r>
            <a:r>
              <a:rPr lang="ru-RU" sz="2200" b="1" dirty="0" err="1">
                <a:solidFill>
                  <a:srgbClr val="FF0000"/>
                </a:solidFill>
              </a:rPr>
              <a:t>електроустановок</a:t>
            </a:r>
            <a:r>
              <a:rPr lang="ru-RU" sz="2200" b="1" dirty="0">
                <a:solidFill>
                  <a:srgbClr val="FF0000"/>
                </a:solidFill>
              </a:rPr>
              <a:t>, </a:t>
            </a:r>
            <a:r>
              <a:rPr lang="ru-RU" sz="2200" b="1" dirty="0" err="1">
                <a:solidFill>
                  <a:srgbClr val="FF0000"/>
                </a:solidFill>
              </a:rPr>
              <a:t>приміщень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лабораторій</a:t>
            </a:r>
            <a:r>
              <a:rPr lang="ru-RU" sz="2200" b="1" dirty="0">
                <a:solidFill>
                  <a:srgbClr val="FF0000"/>
                </a:solidFill>
              </a:rPr>
              <a:t>, </a:t>
            </a:r>
            <a:r>
              <a:rPr lang="ru-RU" sz="2200" b="1" dirty="0" err="1">
                <a:solidFill>
                  <a:srgbClr val="FF0000"/>
                </a:solidFill>
              </a:rPr>
              <a:t>складів</a:t>
            </a:r>
            <a:r>
              <a:rPr lang="ru-RU" sz="2200" b="1" dirty="0">
                <a:solidFill>
                  <a:srgbClr val="FF0000"/>
                </a:solidFill>
              </a:rPr>
              <a:t>. </a:t>
            </a:r>
            <a:r>
              <a:rPr lang="ru-RU" sz="2200" dirty="0" err="1">
                <a:solidFill>
                  <a:srgbClr val="FF0000"/>
                </a:solidFill>
              </a:rPr>
              <a:t>Однак</a:t>
            </a:r>
            <a:r>
              <a:rPr lang="ru-RU" sz="2200" dirty="0">
                <a:solidFill>
                  <a:srgbClr val="FF0000"/>
                </a:solidFill>
              </a:rPr>
              <a:t> і </a:t>
            </a:r>
            <a:r>
              <a:rPr lang="ru-RU" sz="2200" dirty="0" err="1">
                <a:solidFill>
                  <a:srgbClr val="FF0000"/>
                </a:solidFill>
              </a:rPr>
              <a:t>ці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вогнегасники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мають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недолік</a:t>
            </a:r>
            <a:r>
              <a:rPr lang="ru-RU" sz="2200" dirty="0">
                <a:solidFill>
                  <a:srgbClr val="FF0000"/>
                </a:solidFill>
              </a:rPr>
              <a:t> — </a:t>
            </a:r>
            <a:r>
              <a:rPr lang="ru-RU" sz="2200" dirty="0" err="1">
                <a:solidFill>
                  <a:srgbClr val="FF0000"/>
                </a:solidFill>
              </a:rPr>
              <a:t>забруднення</a:t>
            </a:r>
            <a:r>
              <a:rPr lang="ru-RU" sz="2200" dirty="0">
                <a:solidFill>
                  <a:srgbClr val="FF0000"/>
                </a:solidFill>
              </a:rPr>
              <a:t> порошком </a:t>
            </a:r>
            <a:r>
              <a:rPr lang="ru-RU" sz="2200" dirty="0" err="1">
                <a:solidFill>
                  <a:srgbClr val="FF0000"/>
                </a:solidFill>
              </a:rPr>
              <a:t>об’єкта</a:t>
            </a:r>
            <a:r>
              <a:rPr lang="ru-RU" sz="2200" dirty="0">
                <a:solidFill>
                  <a:srgbClr val="FF0000"/>
                </a:solidFill>
              </a:rPr>
              <a:t>, </a:t>
            </a:r>
            <a:r>
              <a:rPr lang="ru-RU" sz="2200" dirty="0" err="1">
                <a:solidFill>
                  <a:srgbClr val="FF0000"/>
                </a:solidFill>
              </a:rPr>
              <a:t>який</a:t>
            </a:r>
            <a:r>
              <a:rPr lang="ru-RU" sz="2200" dirty="0">
                <a:solidFill>
                  <a:srgbClr val="FF0000"/>
                </a:solidFill>
              </a:rPr>
              <a:t> гасимо, та </a:t>
            </a:r>
            <a:r>
              <a:rPr lang="ru-RU" sz="2200" dirty="0" err="1">
                <a:solidFill>
                  <a:srgbClr val="FF0000"/>
                </a:solidFill>
              </a:rPr>
              <a:t>запилення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території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навколо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нього</a:t>
            </a:r>
            <a:r>
              <a:rPr lang="ru-RU" dirty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4608512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8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32"/>
    </mc:Choice>
    <mc:Fallback>
      <p:transition spd="slow" advTm="1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05860" y="188640"/>
            <a:ext cx="856895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</a:rPr>
              <a:t>Хладоновий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вогнегасник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— </a:t>
            </a:r>
            <a:r>
              <a:rPr lang="ru-RU" sz="2800" dirty="0" err="1">
                <a:solidFill>
                  <a:srgbClr val="FF0000"/>
                </a:solidFill>
              </a:rPr>
              <a:t>прилад</a:t>
            </a:r>
            <a:r>
              <a:rPr lang="ru-RU" sz="2800" dirty="0">
                <a:solidFill>
                  <a:srgbClr val="FF0000"/>
                </a:solidFill>
              </a:rPr>
              <a:t> для </a:t>
            </a:r>
            <a:r>
              <a:rPr lang="ru-RU" sz="2800" dirty="0" err="1">
                <a:solidFill>
                  <a:srgbClr val="FF0000"/>
                </a:solidFill>
              </a:rPr>
              <a:t>гасіння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пожежі</a:t>
            </a:r>
            <a:r>
              <a:rPr lang="ru-RU" sz="2800" dirty="0">
                <a:solidFill>
                  <a:srgbClr val="FF0000"/>
                </a:solidFill>
              </a:rPr>
              <a:t>, </a:t>
            </a:r>
            <a:r>
              <a:rPr lang="ru-RU" sz="2800" dirty="0" err="1">
                <a:solidFill>
                  <a:srgbClr val="FF0000"/>
                </a:solidFill>
              </a:rPr>
              <a:t>який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створює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аерозольний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струмінь</a:t>
            </a:r>
            <a:r>
              <a:rPr lang="ru-RU" sz="2800" dirty="0">
                <a:solidFill>
                  <a:srgbClr val="FF0000"/>
                </a:solidFill>
              </a:rPr>
              <a:t>, </a:t>
            </a:r>
            <a:r>
              <a:rPr lang="ru-RU" sz="2800" dirty="0" err="1">
                <a:solidFill>
                  <a:srgbClr val="FF0000"/>
                </a:solidFill>
              </a:rPr>
              <a:t>що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складається</a:t>
            </a:r>
            <a:r>
              <a:rPr lang="ru-RU" sz="2800" dirty="0">
                <a:solidFill>
                  <a:srgbClr val="FF0000"/>
                </a:solidFill>
              </a:rPr>
              <a:t> з </a:t>
            </a:r>
            <a:r>
              <a:rPr lang="ru-RU" sz="2800" dirty="0" err="1">
                <a:solidFill>
                  <a:srgbClr val="FF0000"/>
                </a:solidFill>
              </a:rPr>
              <a:t>дрібнодисперсних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крапель</a:t>
            </a:r>
            <a:r>
              <a:rPr lang="ru-RU" sz="2800" dirty="0">
                <a:solidFill>
                  <a:srgbClr val="FF0000"/>
                </a:solidFill>
              </a:rPr>
              <a:t>. Заряд — </a:t>
            </a:r>
            <a:r>
              <a:rPr lang="ru-RU" sz="2800" dirty="0" err="1">
                <a:solidFill>
                  <a:srgbClr val="FF0000"/>
                </a:solidFill>
              </a:rPr>
              <a:t>галоїдні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вуглеводні</a:t>
            </a:r>
            <a:r>
              <a:rPr lang="ru-RU" sz="2800" dirty="0">
                <a:solidFill>
                  <a:srgbClr val="FF0000"/>
                </a:solidFill>
              </a:rPr>
              <a:t>. </a:t>
            </a:r>
            <a:r>
              <a:rPr lang="ru-RU" sz="2800" dirty="0" err="1">
                <a:solidFill>
                  <a:srgbClr val="FF0000"/>
                </a:solidFill>
              </a:rPr>
              <a:t>Такі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вогнегасники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застосовують</a:t>
            </a:r>
            <a:r>
              <a:rPr lang="ru-RU" sz="2800" dirty="0">
                <a:solidFill>
                  <a:srgbClr val="FF0000"/>
                </a:solidFill>
              </a:rPr>
              <a:t> для </a:t>
            </a:r>
            <a:r>
              <a:rPr lang="ru-RU" sz="2800" dirty="0" err="1">
                <a:solidFill>
                  <a:srgbClr val="FF0000"/>
                </a:solidFill>
              </a:rPr>
              <a:t>гасіння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пожеж</a:t>
            </a:r>
            <a:r>
              <a:rPr lang="ru-RU" sz="2800" dirty="0">
                <a:solidFill>
                  <a:srgbClr val="FF0000"/>
                </a:solidFill>
              </a:rPr>
              <a:t>, </a:t>
            </a:r>
            <a:r>
              <a:rPr lang="ru-RU" sz="2800" dirty="0" err="1">
                <a:solidFill>
                  <a:srgbClr val="FF0000"/>
                </a:solidFill>
              </a:rPr>
              <a:t>що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виникають</a:t>
            </a:r>
            <a:r>
              <a:rPr lang="ru-RU" sz="2800" dirty="0">
                <a:solidFill>
                  <a:srgbClr val="FF0000"/>
                </a:solidFill>
              </a:rPr>
              <a:t> на </a:t>
            </a:r>
            <a:r>
              <a:rPr lang="ru-RU" sz="2800" b="1" dirty="0" err="1">
                <a:solidFill>
                  <a:srgbClr val="FF0000"/>
                </a:solidFill>
              </a:rPr>
              <a:t>електроустановках</a:t>
            </a:r>
            <a:r>
              <a:rPr lang="ru-RU" sz="2800" dirty="0">
                <a:solidFill>
                  <a:srgbClr val="FF0000"/>
                </a:solidFill>
              </a:rPr>
              <a:t> під </a:t>
            </a:r>
            <a:r>
              <a:rPr lang="ru-RU" sz="2800" b="1" dirty="0" err="1">
                <a:solidFill>
                  <a:srgbClr val="FF0000"/>
                </a:solidFill>
              </a:rPr>
              <a:t>напругою</a:t>
            </a:r>
            <a:r>
              <a:rPr lang="ru-RU" sz="2800" b="1" dirty="0">
                <a:solidFill>
                  <a:srgbClr val="FF0000"/>
                </a:solidFill>
              </a:rPr>
              <a:t> до 380 В</a:t>
            </a:r>
            <a:r>
              <a:rPr lang="ru-RU" sz="2800" dirty="0"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solidFill>
                  <a:srgbClr val="FF0000"/>
                </a:solidFill>
              </a:rPr>
              <a:t>твердих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речовин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solidFill>
                  <a:srgbClr val="FF0000"/>
                </a:solidFill>
              </a:rPr>
              <a:t>металів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solidFill>
                  <a:srgbClr val="FF0000"/>
                </a:solidFill>
              </a:rPr>
              <a:t>карбідів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solidFill>
                  <a:srgbClr val="FF0000"/>
                </a:solidFill>
              </a:rPr>
              <a:t>тліючих</a:t>
            </a:r>
            <a:r>
              <a:rPr lang="ru-RU" sz="2800" b="1" dirty="0">
                <a:solidFill>
                  <a:srgbClr val="FF0000"/>
                </a:solidFill>
              </a:rPr>
              <a:t> і </a:t>
            </a:r>
            <a:r>
              <a:rPr lang="ru-RU" sz="2800" b="1" dirty="0" err="1">
                <a:solidFill>
                  <a:srgbClr val="FF0000"/>
                </a:solidFill>
              </a:rPr>
              <a:t>здатних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горіти</a:t>
            </a:r>
            <a:r>
              <a:rPr lang="ru-RU" sz="2800" b="1" dirty="0">
                <a:solidFill>
                  <a:srgbClr val="FF0000"/>
                </a:solidFill>
              </a:rPr>
              <a:t> без доступу повітря </a:t>
            </a:r>
            <a:r>
              <a:rPr lang="ru-RU" sz="2800" b="1" dirty="0" err="1">
                <a:solidFill>
                  <a:srgbClr val="FF0000"/>
                </a:solidFill>
              </a:rPr>
              <a:t>речовин</a:t>
            </a:r>
            <a:r>
              <a:rPr lang="ru-RU" sz="2800" b="1" dirty="0">
                <a:solidFill>
                  <a:srgbClr val="FF0000"/>
                </a:solidFill>
              </a:rPr>
              <a:t>.</a:t>
            </a:r>
          </a:p>
          <a:p>
            <a:pPr algn="just"/>
            <a:endParaRPr lang="ru-RU" sz="2800" dirty="0">
              <a:solidFill>
                <a:srgbClr val="FF0000"/>
              </a:solidFill>
            </a:endParaRPr>
          </a:p>
          <a:p>
            <a:pPr algn="just"/>
            <a:r>
              <a:rPr lang="ru-RU" sz="2800" dirty="0">
                <a:solidFill>
                  <a:srgbClr val="FF0000"/>
                </a:solidFill>
              </a:rPr>
              <a:t>Принцип </a:t>
            </a:r>
            <a:r>
              <a:rPr lang="ru-RU" sz="2800" dirty="0" err="1">
                <a:solidFill>
                  <a:srgbClr val="FF0000"/>
                </a:solidFill>
              </a:rPr>
              <a:t>дії</a:t>
            </a:r>
            <a:r>
              <a:rPr lang="ru-RU" sz="2800" dirty="0">
                <a:solidFill>
                  <a:srgbClr val="FF0000"/>
                </a:solidFill>
              </a:rPr>
              <a:t> та </a:t>
            </a:r>
            <a:r>
              <a:rPr lang="ru-RU" sz="2800" dirty="0" err="1">
                <a:solidFill>
                  <a:srgbClr val="FF0000"/>
                </a:solidFill>
              </a:rPr>
              <a:t>застосування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вогнегасників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майже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однакові</a:t>
            </a:r>
            <a:r>
              <a:rPr lang="ru-RU" sz="2800" dirty="0">
                <a:solidFill>
                  <a:srgbClr val="FF0000"/>
                </a:solidFill>
              </a:rPr>
              <a:t>, але є </a:t>
            </a:r>
            <a:r>
              <a:rPr lang="ru-RU" sz="2800" dirty="0" err="1">
                <a:solidFill>
                  <a:srgbClr val="FF0000"/>
                </a:solidFill>
              </a:rPr>
              <a:t>відмінності</a:t>
            </a:r>
            <a:r>
              <a:rPr lang="ru-RU" sz="2800" dirty="0">
                <a:solidFill>
                  <a:srgbClr val="FF0000"/>
                </a:solidFill>
              </a:rPr>
              <a:t> у </a:t>
            </a:r>
            <a:r>
              <a:rPr lang="ru-RU" sz="2800" dirty="0" err="1">
                <a:solidFill>
                  <a:srgbClr val="FF0000"/>
                </a:solidFill>
              </a:rPr>
              <a:t>приведенні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їх</a:t>
            </a:r>
            <a:r>
              <a:rPr lang="ru-RU" sz="2800" dirty="0">
                <a:solidFill>
                  <a:srgbClr val="FF0000"/>
                </a:solidFill>
              </a:rPr>
              <a:t> у </a:t>
            </a:r>
            <a:r>
              <a:rPr lang="ru-RU" sz="2800" dirty="0" err="1">
                <a:solidFill>
                  <a:srgbClr val="FF0000"/>
                </a:solidFill>
              </a:rPr>
              <a:t>робочий</a:t>
            </a:r>
            <a:r>
              <a:rPr lang="ru-RU" sz="2800" dirty="0">
                <a:solidFill>
                  <a:srgbClr val="FF0000"/>
                </a:solidFill>
              </a:rPr>
              <a:t> стан. Тому </a:t>
            </a:r>
            <a:r>
              <a:rPr lang="ru-RU" sz="2800" dirty="0" err="1">
                <a:solidFill>
                  <a:srgbClr val="FF0000"/>
                </a:solidFill>
              </a:rPr>
              <a:t>біля</a:t>
            </a:r>
            <a:r>
              <a:rPr lang="ru-RU" sz="2800" dirty="0">
                <a:solidFill>
                  <a:srgbClr val="FF0000"/>
                </a:solidFill>
              </a:rPr>
              <a:t> кожного </a:t>
            </a:r>
            <a:r>
              <a:rPr lang="ru-RU" sz="2800" dirty="0" err="1">
                <a:solidFill>
                  <a:srgbClr val="FF0000"/>
                </a:solidFill>
              </a:rPr>
              <a:t>вогнегасника</a:t>
            </a:r>
            <a:r>
              <a:rPr lang="ru-RU" sz="2800" dirty="0">
                <a:solidFill>
                  <a:srgbClr val="FF0000"/>
                </a:solidFill>
              </a:rPr>
              <a:t> на видному </a:t>
            </a:r>
            <a:r>
              <a:rPr lang="ru-RU" sz="2800" dirty="0" err="1">
                <a:solidFill>
                  <a:srgbClr val="FF0000"/>
                </a:solidFill>
              </a:rPr>
              <a:t>місці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вивішують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стислу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інструкцію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щодо</a:t>
            </a:r>
            <a:r>
              <a:rPr lang="ru-RU" sz="2800" dirty="0">
                <a:solidFill>
                  <a:srgbClr val="FF0000"/>
                </a:solidFill>
              </a:rPr>
              <a:t> його </a:t>
            </a:r>
            <a:r>
              <a:rPr lang="ru-RU" sz="2800" dirty="0" err="1">
                <a:solidFill>
                  <a:srgbClr val="FF0000"/>
                </a:solidFill>
              </a:rPr>
              <a:t>застосовування</a:t>
            </a:r>
            <a:r>
              <a:rPr lang="ru-RU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192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12"/>
    </mc:Choice>
    <mc:Fallback>
      <p:transition spd="slow" advTm="19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9512" y="188640"/>
            <a:ext cx="828092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а</a:t>
            </a:r>
            <a:r>
              <a:rPr lang="ru-RU" sz="2200" dirty="0"/>
              <a:t>) </a:t>
            </a:r>
            <a:r>
              <a:rPr lang="ru-RU" sz="2000" dirty="0" err="1">
                <a:solidFill>
                  <a:srgbClr val="FF0000"/>
                </a:solidFill>
              </a:rPr>
              <a:t>вогнегасник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порошковий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необхідно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наблизити</a:t>
            </a:r>
            <a:r>
              <a:rPr lang="ru-RU" sz="2000" dirty="0">
                <a:solidFill>
                  <a:srgbClr val="FF0000"/>
                </a:solidFill>
              </a:rPr>
              <a:t> на </a:t>
            </a:r>
            <a:r>
              <a:rPr lang="ru-RU" sz="2000" dirty="0" err="1">
                <a:solidFill>
                  <a:srgbClr val="FF0000"/>
                </a:solidFill>
              </a:rPr>
              <a:t>максимальну</a:t>
            </a:r>
            <a:r>
              <a:rPr lang="ru-RU" sz="2000" dirty="0">
                <a:solidFill>
                  <a:srgbClr val="FF0000"/>
                </a:solidFill>
              </a:rPr>
              <a:t>, але </a:t>
            </a:r>
            <a:r>
              <a:rPr lang="ru-RU" sz="2000" dirty="0" err="1">
                <a:solidFill>
                  <a:srgbClr val="FF0000"/>
                </a:solidFill>
              </a:rPr>
              <a:t>безпечну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відстань</a:t>
            </a:r>
            <a:r>
              <a:rPr lang="ru-RU" sz="2000" dirty="0">
                <a:solidFill>
                  <a:srgbClr val="FF0000"/>
                </a:solidFill>
              </a:rPr>
              <a:t> до </a:t>
            </a:r>
            <a:r>
              <a:rPr lang="ru-RU" sz="2000" dirty="0" err="1">
                <a:solidFill>
                  <a:srgbClr val="FF0000"/>
                </a:solidFill>
              </a:rPr>
              <a:t>вогнища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спалаху</a:t>
            </a:r>
            <a:r>
              <a:rPr lang="ru-RU" sz="2000" dirty="0">
                <a:solidFill>
                  <a:srgbClr val="FF0000"/>
                </a:solidFill>
              </a:rPr>
              <a:t>, для </a:t>
            </a:r>
            <a:r>
              <a:rPr lang="ru-RU" sz="2000" dirty="0" err="1">
                <a:solidFill>
                  <a:srgbClr val="FF0000"/>
                </a:solidFill>
              </a:rPr>
              <a:t>гасіння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пожежі</a:t>
            </a:r>
            <a:r>
              <a:rPr lang="ru-RU" sz="2000" dirty="0">
                <a:solidFill>
                  <a:srgbClr val="FF0000"/>
                </a:solidFill>
              </a:rPr>
              <a:t>, при </a:t>
            </a:r>
            <a:r>
              <a:rPr lang="ru-RU" sz="2000" dirty="0" err="1">
                <a:solidFill>
                  <a:srgbClr val="FF0000"/>
                </a:solidFill>
              </a:rPr>
              <a:t>цьому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необхідно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врахувати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що</a:t>
            </a:r>
            <a:r>
              <a:rPr lang="ru-RU" sz="2000" dirty="0">
                <a:solidFill>
                  <a:srgbClr val="FF0000"/>
                </a:solidFill>
              </a:rPr>
              <a:t> максимальна </a:t>
            </a:r>
            <a:r>
              <a:rPr lang="ru-RU" sz="2000" dirty="0" err="1">
                <a:solidFill>
                  <a:srgbClr val="FF0000"/>
                </a:solidFill>
              </a:rPr>
              <a:t>довжина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струменя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вогнегасної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речовини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досягає</a:t>
            </a:r>
            <a:r>
              <a:rPr lang="ru-RU" sz="2000" dirty="0">
                <a:solidFill>
                  <a:srgbClr val="FF0000"/>
                </a:solidFill>
              </a:rPr>
              <a:t> 3 м в </a:t>
            </a:r>
            <a:r>
              <a:rPr lang="ru-RU" sz="2000" dirty="0" err="1">
                <a:solidFill>
                  <a:srgbClr val="FF0000"/>
                </a:solidFill>
              </a:rPr>
              <a:t>довжину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б) </a:t>
            </a:r>
            <a:r>
              <a:rPr lang="ru-RU" sz="2000" b="1" dirty="0" err="1">
                <a:solidFill>
                  <a:srgbClr val="FF0000"/>
                </a:solidFill>
              </a:rPr>
              <a:t>зірвіть</a:t>
            </a:r>
            <a:r>
              <a:rPr lang="ru-RU" sz="2000" b="1" dirty="0">
                <a:solidFill>
                  <a:srgbClr val="FF0000"/>
                </a:solidFill>
              </a:rPr>
              <a:t> пломбу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розташовану</a:t>
            </a:r>
            <a:r>
              <a:rPr lang="ru-RU" sz="2000" dirty="0">
                <a:solidFill>
                  <a:srgbClr val="FF0000"/>
                </a:solidFill>
              </a:rPr>
              <a:t> у </a:t>
            </a:r>
            <a:r>
              <a:rPr lang="ru-RU" sz="2000" dirty="0" err="1">
                <a:solidFill>
                  <a:srgbClr val="FF0000"/>
                </a:solidFill>
              </a:rPr>
              <a:t>верхній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частині</a:t>
            </a:r>
            <a:r>
              <a:rPr lang="ru-RU" sz="2000" dirty="0">
                <a:solidFill>
                  <a:srgbClr val="FF0000"/>
                </a:solidFill>
              </a:rPr>
              <a:t> порошкового </a:t>
            </a:r>
            <a:r>
              <a:rPr lang="ru-RU" sz="2000" dirty="0" err="1">
                <a:solidFill>
                  <a:srgbClr val="FF0000"/>
                </a:solidFill>
              </a:rPr>
              <a:t>вогнегасника</a:t>
            </a:r>
            <a:r>
              <a:rPr lang="ru-RU" sz="2000" dirty="0">
                <a:solidFill>
                  <a:srgbClr val="FF0000"/>
                </a:solidFill>
              </a:rPr>
              <a:t>, на </a:t>
            </a:r>
            <a:r>
              <a:rPr lang="ru-RU" sz="2000" dirty="0" err="1">
                <a:solidFill>
                  <a:srgbClr val="FF0000"/>
                </a:solidFill>
              </a:rPr>
              <a:t>запірно</a:t>
            </a:r>
            <a:r>
              <a:rPr lang="ru-RU" sz="2000" dirty="0">
                <a:solidFill>
                  <a:srgbClr val="FF0000"/>
                </a:solidFill>
              </a:rPr>
              <a:t> - спусковому </a:t>
            </a:r>
            <a:r>
              <a:rPr lang="ru-RU" sz="2000" dirty="0" err="1">
                <a:solidFill>
                  <a:srgbClr val="FF0000"/>
                </a:solidFill>
              </a:rPr>
              <a:t>пристрої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в) на </a:t>
            </a:r>
            <a:r>
              <a:rPr lang="ru-RU" sz="2000" dirty="0" err="1">
                <a:solidFill>
                  <a:srgbClr val="FF0000"/>
                </a:solidFill>
              </a:rPr>
              <a:t>запірно</a:t>
            </a:r>
            <a:r>
              <a:rPr lang="ru-RU" sz="2000" dirty="0">
                <a:solidFill>
                  <a:srgbClr val="FF0000"/>
                </a:solidFill>
              </a:rPr>
              <a:t> - спусковому </a:t>
            </a:r>
            <a:r>
              <a:rPr lang="ru-RU" sz="2000" dirty="0" err="1">
                <a:solidFill>
                  <a:srgbClr val="FF0000"/>
                </a:solidFill>
              </a:rPr>
              <a:t>пристрої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висмикніть</a:t>
            </a:r>
            <a:r>
              <a:rPr lang="ru-RU" sz="2000" b="1" dirty="0">
                <a:solidFill>
                  <a:srgbClr val="FF0000"/>
                </a:solidFill>
              </a:rPr>
              <a:t> чеку з </a:t>
            </a:r>
            <a:r>
              <a:rPr lang="ru-RU" sz="2000" b="1" dirty="0" err="1">
                <a:solidFill>
                  <a:srgbClr val="FF0000"/>
                </a:solidFill>
              </a:rPr>
              <a:t>гнізда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г) </a:t>
            </a:r>
            <a:r>
              <a:rPr lang="ru-RU" sz="2000" b="1" dirty="0" err="1">
                <a:solidFill>
                  <a:srgbClr val="FF0000"/>
                </a:solidFill>
              </a:rPr>
              <a:t>звільніть</a:t>
            </a:r>
            <a:r>
              <a:rPr lang="ru-RU" sz="2000" b="1" dirty="0">
                <a:solidFill>
                  <a:srgbClr val="FF0000"/>
                </a:solidFill>
              </a:rPr>
              <a:t> насадку</a:t>
            </a:r>
            <a:r>
              <a:rPr lang="ru-RU" sz="2000" dirty="0">
                <a:solidFill>
                  <a:srgbClr val="FF0000"/>
                </a:solidFill>
              </a:rPr>
              <a:t> шланга і </a:t>
            </a:r>
            <a:r>
              <a:rPr lang="ru-RU" sz="2000" dirty="0" err="1">
                <a:solidFill>
                  <a:srgbClr val="FF0000"/>
                </a:solidFill>
              </a:rPr>
              <a:t>направте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її</a:t>
            </a:r>
            <a:r>
              <a:rPr lang="ru-RU" sz="2000" dirty="0">
                <a:solidFill>
                  <a:srgbClr val="FF0000"/>
                </a:solidFill>
              </a:rPr>
              <a:t> на </a:t>
            </a:r>
            <a:r>
              <a:rPr lang="ru-RU" sz="2000" dirty="0" err="1">
                <a:solidFill>
                  <a:srgbClr val="FF0000"/>
                </a:solidFill>
              </a:rPr>
              <a:t>вогнище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загоряння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д) </a:t>
            </a:r>
            <a:r>
              <a:rPr lang="ru-RU" sz="2000" b="1" dirty="0" err="1">
                <a:solidFill>
                  <a:srgbClr val="FF0000"/>
                </a:solidFill>
              </a:rPr>
              <a:t>натисніт</a:t>
            </a:r>
            <a:r>
              <a:rPr lang="ru-RU" sz="2000" dirty="0" err="1">
                <a:solidFill>
                  <a:srgbClr val="FF0000"/>
                </a:solidFill>
              </a:rPr>
              <a:t>ь</a:t>
            </a:r>
            <a:r>
              <a:rPr lang="ru-RU" sz="2000" dirty="0">
                <a:solidFill>
                  <a:srgbClr val="FF0000"/>
                </a:solidFill>
              </a:rPr>
              <a:t> на </a:t>
            </a:r>
            <a:r>
              <a:rPr lang="ru-RU" sz="2000" dirty="0" err="1">
                <a:solidFill>
                  <a:srgbClr val="FF0000"/>
                </a:solidFill>
              </a:rPr>
              <a:t>важіль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подачі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вогнегасної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речовини</a:t>
            </a:r>
            <a:r>
              <a:rPr lang="ru-RU" sz="2000" dirty="0">
                <a:solidFill>
                  <a:srgbClr val="FF0000"/>
                </a:solidFill>
              </a:rPr>
              <a:t> з </a:t>
            </a:r>
            <a:r>
              <a:rPr lang="ru-RU" sz="2000" dirty="0" err="1">
                <a:solidFill>
                  <a:srgbClr val="FF0000"/>
                </a:solidFill>
              </a:rPr>
              <a:t>вогнегасника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е) </a:t>
            </a:r>
            <a:r>
              <a:rPr lang="ru-RU" sz="2000" b="1" dirty="0" err="1">
                <a:solidFill>
                  <a:srgbClr val="FF0000"/>
                </a:solidFill>
              </a:rPr>
              <a:t>слід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почекати</a:t>
            </a:r>
            <a:r>
              <a:rPr lang="ru-RU" sz="2000" dirty="0">
                <a:solidFill>
                  <a:srgbClr val="FF0000"/>
                </a:solidFill>
              </a:rPr>
              <a:t> три - </a:t>
            </a:r>
            <a:r>
              <a:rPr lang="ru-RU" sz="2000" dirty="0" err="1">
                <a:solidFill>
                  <a:srgbClr val="FF0000"/>
                </a:solidFill>
              </a:rPr>
              <a:t>п'ять</a:t>
            </a:r>
            <a:r>
              <a:rPr lang="ru-RU" sz="2000" dirty="0">
                <a:solidFill>
                  <a:srgbClr val="FF0000"/>
                </a:solidFill>
              </a:rPr>
              <a:t> секунд, до того моменту, коли </a:t>
            </a:r>
            <a:r>
              <a:rPr lang="ru-RU" sz="2000" dirty="0" err="1">
                <a:solidFill>
                  <a:srgbClr val="FF0000"/>
                </a:solidFill>
              </a:rPr>
              <a:t>вогнегасник</a:t>
            </a:r>
            <a:r>
              <a:rPr lang="ru-RU" sz="2000" dirty="0">
                <a:solidFill>
                  <a:srgbClr val="FF0000"/>
                </a:solidFill>
              </a:rPr>
              <a:t> буде приведений в </a:t>
            </a:r>
            <a:r>
              <a:rPr lang="ru-RU" sz="2000" dirty="0" err="1">
                <a:solidFill>
                  <a:srgbClr val="FF0000"/>
                </a:solidFill>
              </a:rPr>
              <a:t>готовність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</a:rPr>
              <a:t>ж) як </a:t>
            </a:r>
            <a:r>
              <a:rPr lang="ru-RU" sz="2000" dirty="0" err="1">
                <a:solidFill>
                  <a:srgbClr val="FF0000"/>
                </a:solidFill>
              </a:rPr>
              <a:t>тільки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струмінь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вогнегасної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речовини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почне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виходити</a:t>
            </a:r>
            <a:r>
              <a:rPr lang="ru-RU" sz="2000" dirty="0">
                <a:solidFill>
                  <a:srgbClr val="FF0000"/>
                </a:solidFill>
              </a:rPr>
              <a:t> з </a:t>
            </a:r>
            <a:r>
              <a:rPr lang="ru-RU" sz="2000" dirty="0" err="1">
                <a:solidFill>
                  <a:srgbClr val="FF0000"/>
                </a:solidFill>
              </a:rPr>
              <a:t>вогнегасника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b="1" dirty="0" err="1">
                <a:solidFill>
                  <a:srgbClr val="FF0000"/>
                </a:solidFill>
              </a:rPr>
              <a:t>направити</a:t>
            </a:r>
            <a:r>
              <a:rPr lang="ru-RU" sz="2000" b="1" dirty="0">
                <a:solidFill>
                  <a:srgbClr val="FF0000"/>
                </a:solidFill>
              </a:rPr>
              <a:t> його для </a:t>
            </a:r>
            <a:r>
              <a:rPr lang="ru-RU" sz="2000" b="1" dirty="0" err="1">
                <a:solidFill>
                  <a:srgbClr val="FF0000"/>
                </a:solidFill>
              </a:rPr>
              <a:t>гасіння</a:t>
            </a:r>
            <a:r>
              <a:rPr lang="ru-RU" sz="2000" b="1" dirty="0">
                <a:solidFill>
                  <a:srgbClr val="FF0000"/>
                </a:solidFill>
              </a:rPr>
              <a:t>, </a:t>
            </a:r>
            <a:r>
              <a:rPr lang="ru-RU" sz="2000" dirty="0">
                <a:solidFill>
                  <a:srgbClr val="FF0000"/>
                </a:solidFill>
              </a:rPr>
              <a:t>на </a:t>
            </a:r>
            <a:r>
              <a:rPr lang="ru-RU" sz="2000" dirty="0" err="1">
                <a:solidFill>
                  <a:srgbClr val="FF0000"/>
                </a:solidFill>
              </a:rPr>
              <a:t>вогнище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пожежі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чи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загоряння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2000" b="1" dirty="0" err="1" smtClean="0">
                <a:solidFill>
                  <a:srgbClr val="FF0000"/>
                </a:solidFill>
              </a:rPr>
              <a:t>Якщо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порошковий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вогнегасник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застосовувався</a:t>
            </a:r>
            <a:r>
              <a:rPr lang="ru-RU" sz="2000" dirty="0">
                <a:solidFill>
                  <a:srgbClr val="FF0000"/>
                </a:solidFill>
              </a:rPr>
              <a:t> у </a:t>
            </a:r>
            <a:r>
              <a:rPr lang="ru-RU" sz="2000" dirty="0" err="1">
                <a:solidFill>
                  <a:srgbClr val="FF0000"/>
                </a:solidFill>
              </a:rPr>
              <a:t>закритому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або</a:t>
            </a:r>
            <a:r>
              <a:rPr lang="ru-RU" sz="2000" dirty="0">
                <a:solidFill>
                  <a:srgbClr val="FF0000"/>
                </a:solidFill>
              </a:rPr>
              <a:t> маленькому </a:t>
            </a:r>
            <a:r>
              <a:rPr lang="ru-RU" sz="2000" dirty="0" err="1">
                <a:solidFill>
                  <a:srgbClr val="FF0000"/>
                </a:solidFill>
              </a:rPr>
              <a:t>приміщенні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або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просторі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відразу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після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погашення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вогнища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займання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необхідно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провітрювання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приміщення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бо</a:t>
            </a:r>
            <a:r>
              <a:rPr lang="ru-RU" sz="2000" dirty="0">
                <a:solidFill>
                  <a:srgbClr val="FF0000"/>
                </a:solidFill>
              </a:rPr>
              <a:t> в </a:t>
            </a:r>
            <a:r>
              <a:rPr lang="ru-RU" sz="2000" dirty="0" err="1">
                <a:solidFill>
                  <a:srgbClr val="FF0000"/>
                </a:solidFill>
              </a:rPr>
              <a:t>приміщенні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можливе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утворення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загазованості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запиленості</a:t>
            </a:r>
            <a:r>
              <a:rPr lang="ru-RU" sz="2000" dirty="0">
                <a:solidFill>
                  <a:srgbClr val="FF0000"/>
                </a:solidFill>
              </a:rPr>
              <a:t> простору, </a:t>
            </a:r>
            <a:r>
              <a:rPr lang="ru-RU" sz="2000" dirty="0" err="1">
                <a:solidFill>
                  <a:srgbClr val="FF0000"/>
                </a:solidFill>
              </a:rPr>
              <a:t>що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може</a:t>
            </a:r>
            <a:r>
              <a:rPr lang="ru-RU" sz="2000" dirty="0">
                <a:solidFill>
                  <a:srgbClr val="FF0000"/>
                </a:solidFill>
              </a:rPr>
              <a:t> негативно </a:t>
            </a:r>
            <a:r>
              <a:rPr lang="ru-RU" sz="2000" dirty="0" err="1">
                <a:solidFill>
                  <a:srgbClr val="FF0000"/>
                </a:solidFill>
              </a:rPr>
              <a:t>позначитися</a:t>
            </a:r>
            <a:r>
              <a:rPr lang="ru-RU" sz="2000" dirty="0">
                <a:solidFill>
                  <a:srgbClr val="FF0000"/>
                </a:solidFill>
              </a:rPr>
              <a:t> на </a:t>
            </a:r>
            <a:r>
              <a:rPr lang="ru-RU" sz="2000" dirty="0" err="1">
                <a:solidFill>
                  <a:srgbClr val="FF0000"/>
                </a:solidFill>
              </a:rPr>
              <a:t>людському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здоров'ї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723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04"/>
    </mc:Choice>
    <mc:Fallback>
      <p:transition spd="slow" advTm="1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77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4"/>
    </mc:Choice>
    <mc:Fallback>
      <p:transition spd="slow" advTm="4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3528" y="24444"/>
            <a:ext cx="842493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ЩО НЕПРИПУСТИМО  ПРИ ЕКСПЛУАТАЦІЇ  ПОРОШКОВОГО ВОГНЕГАСНИКА (ВП):</a:t>
            </a:r>
          </a:p>
          <a:p>
            <a:pPr algn="just"/>
            <a:endParaRPr lang="ru-RU" dirty="0">
              <a:solidFill>
                <a:srgbClr val="FF0000"/>
              </a:solidFill>
            </a:endParaRPr>
          </a:p>
          <a:p>
            <a:pPr algn="just"/>
            <a:r>
              <a:rPr lang="ru-RU" sz="2400" dirty="0">
                <a:solidFill>
                  <a:srgbClr val="FF0000"/>
                </a:solidFill>
              </a:rPr>
              <a:t>а) </a:t>
            </a:r>
            <a:r>
              <a:rPr lang="ru-RU" sz="2200" dirty="0">
                <a:solidFill>
                  <a:srgbClr val="FF0000"/>
                </a:solidFill>
              </a:rPr>
              <a:t>заборонено </a:t>
            </a:r>
            <a:r>
              <a:rPr lang="ru-RU" sz="2200" dirty="0" err="1">
                <a:solidFill>
                  <a:srgbClr val="FF0000"/>
                </a:solidFill>
              </a:rPr>
              <a:t>наносити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удари</a:t>
            </a:r>
            <a:r>
              <a:rPr lang="ru-RU" sz="2200" dirty="0">
                <a:solidFill>
                  <a:srgbClr val="FF0000"/>
                </a:solidFill>
              </a:rPr>
              <a:t> по корпусу </a:t>
            </a:r>
            <a:r>
              <a:rPr lang="ru-RU" sz="2200" dirty="0" err="1">
                <a:solidFill>
                  <a:srgbClr val="FF0000"/>
                </a:solidFill>
              </a:rPr>
              <a:t>вогнегасника</a:t>
            </a:r>
            <a:r>
              <a:rPr lang="ru-RU" sz="2200" dirty="0">
                <a:solidFill>
                  <a:srgbClr val="FF0000"/>
                </a:solidFill>
              </a:rPr>
              <a:t>, і не </a:t>
            </a:r>
            <a:r>
              <a:rPr lang="ru-RU" sz="2200" dirty="0" err="1">
                <a:solidFill>
                  <a:srgbClr val="FF0000"/>
                </a:solidFill>
              </a:rPr>
              <a:t>допускати</a:t>
            </a:r>
            <a:r>
              <a:rPr lang="ru-RU" sz="2200" dirty="0">
                <a:solidFill>
                  <a:srgbClr val="FF0000"/>
                </a:solidFill>
              </a:rPr>
              <a:t> його </a:t>
            </a:r>
            <a:r>
              <a:rPr lang="ru-RU" sz="2200" dirty="0" err="1">
                <a:solidFill>
                  <a:srgbClr val="FF0000"/>
                </a:solidFill>
              </a:rPr>
              <a:t>падіння</a:t>
            </a:r>
            <a:r>
              <a:rPr lang="ru-RU" sz="2200" dirty="0">
                <a:solidFill>
                  <a:srgbClr val="FF0000"/>
                </a:solidFill>
              </a:rPr>
              <a:t>;</a:t>
            </a:r>
          </a:p>
          <a:p>
            <a:pPr algn="just"/>
            <a:endParaRPr lang="ru-RU" sz="2200" dirty="0" smtClean="0">
              <a:solidFill>
                <a:srgbClr val="FF0000"/>
              </a:solidFill>
            </a:endParaRPr>
          </a:p>
          <a:p>
            <a:pPr algn="just"/>
            <a:r>
              <a:rPr lang="ru-RU" sz="2200" dirty="0" smtClean="0">
                <a:solidFill>
                  <a:srgbClr val="FF0000"/>
                </a:solidFill>
              </a:rPr>
              <a:t>б</a:t>
            </a:r>
            <a:r>
              <a:rPr lang="ru-RU" sz="2200" dirty="0">
                <a:solidFill>
                  <a:srgbClr val="FF0000"/>
                </a:solidFill>
              </a:rPr>
              <a:t>) заборонено </a:t>
            </a:r>
            <a:r>
              <a:rPr lang="ru-RU" sz="2200" dirty="0" err="1">
                <a:solidFill>
                  <a:srgbClr val="FF0000"/>
                </a:solidFill>
              </a:rPr>
              <a:t>використання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вогнегасника</a:t>
            </a:r>
            <a:r>
              <a:rPr lang="ru-RU" sz="2200" dirty="0">
                <a:solidFill>
                  <a:srgbClr val="FF0000"/>
                </a:solidFill>
              </a:rPr>
              <a:t>, </a:t>
            </a:r>
            <a:r>
              <a:rPr lang="ru-RU" sz="2200" dirty="0" err="1">
                <a:solidFill>
                  <a:srgbClr val="FF0000"/>
                </a:solidFill>
              </a:rPr>
              <a:t>якщо</a:t>
            </a:r>
            <a:r>
              <a:rPr lang="ru-RU" sz="2200" dirty="0">
                <a:solidFill>
                  <a:srgbClr val="FF0000"/>
                </a:solidFill>
              </a:rPr>
              <a:t> на </a:t>
            </a:r>
            <a:r>
              <a:rPr lang="ru-RU" sz="2200" dirty="0" err="1">
                <a:solidFill>
                  <a:srgbClr val="FF0000"/>
                </a:solidFill>
              </a:rPr>
              <a:t>корпусі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виявлені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тріщини</a:t>
            </a:r>
            <a:r>
              <a:rPr lang="ru-RU" sz="2200" dirty="0">
                <a:solidFill>
                  <a:srgbClr val="FF0000"/>
                </a:solidFill>
              </a:rPr>
              <a:t>, </a:t>
            </a:r>
            <a:r>
              <a:rPr lang="ru-RU" sz="2200" dirty="0" err="1">
                <a:solidFill>
                  <a:srgbClr val="FF0000"/>
                </a:solidFill>
              </a:rPr>
              <a:t>вм'ятини</a:t>
            </a:r>
            <a:r>
              <a:rPr lang="ru-RU" sz="2200" dirty="0">
                <a:solidFill>
                  <a:srgbClr val="FF0000"/>
                </a:solidFill>
              </a:rPr>
              <a:t>, </a:t>
            </a:r>
            <a:r>
              <a:rPr lang="ru-RU" sz="2200" dirty="0" err="1">
                <a:solidFill>
                  <a:srgbClr val="FF0000"/>
                </a:solidFill>
              </a:rPr>
              <a:t>здуття</a:t>
            </a:r>
            <a:r>
              <a:rPr lang="ru-RU" sz="2200" dirty="0">
                <a:solidFill>
                  <a:srgbClr val="FF0000"/>
                </a:solidFill>
              </a:rPr>
              <a:t> корпусу, </a:t>
            </a:r>
            <a:r>
              <a:rPr lang="ru-RU" sz="2200" dirty="0" err="1">
                <a:solidFill>
                  <a:srgbClr val="FF0000"/>
                </a:solidFill>
              </a:rPr>
              <a:t>пошкодженний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запірно-спусковий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пристрій</a:t>
            </a:r>
            <a:r>
              <a:rPr lang="ru-RU" sz="2200" dirty="0">
                <a:solidFill>
                  <a:srgbClr val="FF0000"/>
                </a:solidFill>
              </a:rPr>
              <a:t>, </a:t>
            </a:r>
            <a:r>
              <a:rPr lang="ru-RU" sz="2200" dirty="0" err="1">
                <a:solidFill>
                  <a:srgbClr val="FF0000"/>
                </a:solidFill>
              </a:rPr>
              <a:t>або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якщо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виявлено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порушення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герметичності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з'єднань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вузлів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вогнегасника</a:t>
            </a:r>
            <a:r>
              <a:rPr lang="ru-RU" sz="2200" dirty="0">
                <a:solidFill>
                  <a:srgbClr val="FF0000"/>
                </a:solidFill>
              </a:rPr>
              <a:t>;</a:t>
            </a:r>
          </a:p>
          <a:p>
            <a:pPr algn="just"/>
            <a:r>
              <a:rPr lang="ru-RU" sz="2200" dirty="0">
                <a:solidFill>
                  <a:srgbClr val="FF0000"/>
                </a:solidFill>
              </a:rPr>
              <a:t>в) при </a:t>
            </a:r>
            <a:r>
              <a:rPr lang="ru-RU" sz="2200" dirty="0" err="1">
                <a:solidFill>
                  <a:srgbClr val="FF0000"/>
                </a:solidFill>
              </a:rPr>
              <a:t>гасінні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загоряння</a:t>
            </a:r>
            <a:r>
              <a:rPr lang="ru-RU" sz="2200" dirty="0">
                <a:solidFill>
                  <a:srgbClr val="FF0000"/>
                </a:solidFill>
              </a:rPr>
              <a:t>, </a:t>
            </a:r>
            <a:r>
              <a:rPr lang="ru-RU" sz="2200" dirty="0" err="1">
                <a:solidFill>
                  <a:srgbClr val="FF0000"/>
                </a:solidFill>
              </a:rPr>
              <a:t>що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виникло</a:t>
            </a:r>
            <a:r>
              <a:rPr lang="ru-RU" sz="2200" dirty="0">
                <a:solidFill>
                  <a:srgbClr val="FF0000"/>
                </a:solidFill>
              </a:rPr>
              <a:t> на </a:t>
            </a:r>
            <a:r>
              <a:rPr lang="ru-RU" sz="2200" dirty="0" err="1">
                <a:solidFill>
                  <a:srgbClr val="FF0000"/>
                </a:solidFill>
              </a:rPr>
              <a:t>електрообладнанні</a:t>
            </a:r>
            <a:r>
              <a:rPr lang="ru-RU" sz="2200" dirty="0">
                <a:solidFill>
                  <a:srgbClr val="FF0000"/>
                </a:solidFill>
              </a:rPr>
              <a:t>, </a:t>
            </a:r>
            <a:r>
              <a:rPr lang="ru-RU" sz="2200" dirty="0" err="1">
                <a:solidFill>
                  <a:srgbClr val="FF0000"/>
                </a:solidFill>
              </a:rPr>
              <a:t>що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перебуває</a:t>
            </a:r>
            <a:r>
              <a:rPr lang="ru-RU" sz="2200" dirty="0">
                <a:solidFill>
                  <a:srgbClr val="FF0000"/>
                </a:solidFill>
              </a:rPr>
              <a:t> під </a:t>
            </a:r>
            <a:r>
              <a:rPr lang="ru-RU" sz="2200" dirty="0" err="1">
                <a:solidFill>
                  <a:srgbClr val="FF0000"/>
                </a:solidFill>
              </a:rPr>
              <a:t>напругою</a:t>
            </a:r>
            <a:r>
              <a:rPr lang="ru-RU" sz="2200" dirty="0">
                <a:solidFill>
                  <a:srgbClr val="FF0000"/>
                </a:solidFill>
              </a:rPr>
              <a:t>, </a:t>
            </a:r>
            <a:r>
              <a:rPr lang="ru-RU" sz="2200" dirty="0" err="1">
                <a:solidFill>
                  <a:srgbClr val="FF0000"/>
                </a:solidFill>
              </a:rPr>
              <a:t>наближення</a:t>
            </a:r>
            <a:r>
              <a:rPr lang="ru-RU" sz="2200" dirty="0">
                <a:solidFill>
                  <a:srgbClr val="FF0000"/>
                </a:solidFill>
              </a:rPr>
              <a:t> порошкового </a:t>
            </a:r>
            <a:r>
              <a:rPr lang="ru-RU" sz="2200" dirty="0" err="1">
                <a:solidFill>
                  <a:srgbClr val="FF0000"/>
                </a:solidFill>
              </a:rPr>
              <a:t>вогнегасника</a:t>
            </a:r>
            <a:r>
              <a:rPr lang="ru-RU" sz="2200" dirty="0">
                <a:solidFill>
                  <a:srgbClr val="FF0000"/>
                </a:solidFill>
              </a:rPr>
              <a:t> до </a:t>
            </a:r>
            <a:r>
              <a:rPr lang="ru-RU" sz="2200" dirty="0" err="1">
                <a:solidFill>
                  <a:srgbClr val="FF0000"/>
                </a:solidFill>
              </a:rPr>
              <a:t>вогнища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загоряння</a:t>
            </a:r>
            <a:r>
              <a:rPr lang="ru-RU" sz="2200" dirty="0">
                <a:solidFill>
                  <a:srgbClr val="FF0000"/>
                </a:solidFill>
              </a:rPr>
              <a:t> на </a:t>
            </a:r>
            <a:r>
              <a:rPr lang="ru-RU" sz="2200" dirty="0" err="1">
                <a:solidFill>
                  <a:srgbClr val="FF0000"/>
                </a:solidFill>
              </a:rPr>
              <a:t>відстань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менше</a:t>
            </a:r>
            <a:r>
              <a:rPr lang="ru-RU" sz="2200" dirty="0">
                <a:solidFill>
                  <a:srgbClr val="FF0000"/>
                </a:solidFill>
              </a:rPr>
              <a:t> одного метра - заборонено;</a:t>
            </a:r>
          </a:p>
          <a:p>
            <a:pPr algn="just"/>
            <a:endParaRPr lang="ru-RU" sz="2200" dirty="0" smtClean="0">
              <a:solidFill>
                <a:srgbClr val="FF0000"/>
              </a:solidFill>
            </a:endParaRPr>
          </a:p>
          <a:p>
            <a:pPr algn="just"/>
            <a:r>
              <a:rPr lang="ru-RU" sz="2200" dirty="0" smtClean="0">
                <a:solidFill>
                  <a:srgbClr val="FF0000"/>
                </a:solidFill>
              </a:rPr>
              <a:t>г</a:t>
            </a:r>
            <a:r>
              <a:rPr lang="ru-RU" sz="2200" dirty="0">
                <a:solidFill>
                  <a:srgbClr val="FF0000"/>
                </a:solidFill>
              </a:rPr>
              <a:t>) при </a:t>
            </a:r>
            <a:r>
              <a:rPr lang="ru-RU" sz="2200" dirty="0" err="1">
                <a:solidFill>
                  <a:srgbClr val="FF0000"/>
                </a:solidFill>
              </a:rPr>
              <a:t>використанні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декількох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вогнегасників</a:t>
            </a:r>
            <a:r>
              <a:rPr lang="ru-RU" sz="2200" dirty="0">
                <a:solidFill>
                  <a:srgbClr val="FF0000"/>
                </a:solidFill>
              </a:rPr>
              <a:t> при </a:t>
            </a:r>
            <a:r>
              <a:rPr lang="ru-RU" sz="2200" dirty="0" err="1">
                <a:solidFill>
                  <a:srgbClr val="FF0000"/>
                </a:solidFill>
              </a:rPr>
              <a:t>погашенні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вогнища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загоряння</a:t>
            </a:r>
            <a:r>
              <a:rPr lang="ru-RU" sz="2200" dirty="0">
                <a:solidFill>
                  <a:srgbClr val="FF0000"/>
                </a:solidFill>
              </a:rPr>
              <a:t>, </a:t>
            </a:r>
            <a:r>
              <a:rPr lang="ru-RU" sz="2200" dirty="0" err="1">
                <a:solidFill>
                  <a:srgbClr val="FF0000"/>
                </a:solidFill>
              </a:rPr>
              <a:t>забороняється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направляти</a:t>
            </a:r>
            <a:r>
              <a:rPr lang="ru-RU" sz="2200" dirty="0">
                <a:solidFill>
                  <a:srgbClr val="FF0000"/>
                </a:solidFill>
              </a:rPr>
              <a:t> один одному </a:t>
            </a:r>
            <a:r>
              <a:rPr lang="ru-RU" sz="2200" dirty="0" err="1">
                <a:solidFill>
                  <a:srgbClr val="FF0000"/>
                </a:solidFill>
              </a:rPr>
              <a:t>назустріч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струменя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декількох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вогнегасників</a:t>
            </a:r>
            <a:r>
              <a:rPr lang="ru-RU" sz="2200" dirty="0">
                <a:solidFill>
                  <a:srgbClr val="FF0000"/>
                </a:solidFill>
              </a:rPr>
              <a:t>, </a:t>
            </a:r>
            <a:r>
              <a:rPr lang="ru-RU" sz="2200" dirty="0" err="1">
                <a:solidFill>
                  <a:srgbClr val="FF0000"/>
                </a:solidFill>
              </a:rPr>
              <a:t>щоб</a:t>
            </a:r>
            <a:r>
              <a:rPr lang="ru-RU" sz="2200" dirty="0">
                <a:solidFill>
                  <a:srgbClr val="FF0000"/>
                </a:solidFill>
              </a:rPr>
              <a:t> не </a:t>
            </a:r>
            <a:r>
              <a:rPr lang="ru-RU" sz="2200" dirty="0" err="1">
                <a:solidFill>
                  <a:srgbClr val="FF0000"/>
                </a:solidFill>
              </a:rPr>
              <a:t>нашкодити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здоров'ю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інших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учасників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гасіння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 err="1">
                <a:solidFill>
                  <a:srgbClr val="FF0000"/>
                </a:solidFill>
              </a:rPr>
              <a:t>загоряння</a:t>
            </a:r>
            <a:r>
              <a:rPr lang="ru-RU" sz="2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391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1"/>
    </mc:Choice>
    <mc:Fallback>
      <p:transition spd="slow" advTm="1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77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7"/>
    </mc:Choice>
    <mc:Fallback>
      <p:transition spd="slow" advTm="7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7504" y="0"/>
            <a:ext cx="871296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Щоб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скористатися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вуглекислотним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вогнегасником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потрібно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Зірвати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чеку </a:t>
            </a:r>
            <a:r>
              <a:rPr lang="ru-RU" sz="2000" dirty="0" err="1">
                <a:solidFill>
                  <a:srgbClr val="FF0000"/>
                </a:solidFill>
              </a:rPr>
              <a:t>або</a:t>
            </a:r>
            <a:r>
              <a:rPr lang="ru-RU" sz="2000" dirty="0">
                <a:solidFill>
                  <a:srgbClr val="FF0000"/>
                </a:solidFill>
              </a:rPr>
              <a:t> пломбу.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Направити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на </a:t>
            </a:r>
            <a:r>
              <a:rPr lang="ru-RU" sz="2000" dirty="0" err="1">
                <a:solidFill>
                  <a:srgbClr val="FF0000"/>
                </a:solidFill>
              </a:rPr>
              <a:t>вогонь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розтруб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</a:rPr>
              <a:t>Натиснути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на </a:t>
            </a:r>
            <a:r>
              <a:rPr lang="ru-RU" sz="2000" dirty="0" err="1">
                <a:solidFill>
                  <a:srgbClr val="FF0000"/>
                </a:solidFill>
              </a:rPr>
              <a:t>важіль</a:t>
            </a:r>
            <a:r>
              <a:rPr lang="ru-RU" sz="2000" dirty="0">
                <a:solidFill>
                  <a:srgbClr val="FF0000"/>
                </a:solidFill>
              </a:rPr>
              <a:t>. </a:t>
            </a:r>
            <a:r>
              <a:rPr lang="ru-RU" sz="2000" dirty="0" err="1">
                <a:solidFill>
                  <a:srgbClr val="FF0000"/>
                </a:solidFill>
              </a:rPr>
              <a:t>Якщо</a:t>
            </a:r>
            <a:r>
              <a:rPr lang="ru-RU" sz="2000" dirty="0">
                <a:solidFill>
                  <a:srgbClr val="FF0000"/>
                </a:solidFill>
              </a:rPr>
              <a:t> в </a:t>
            </a:r>
            <a:r>
              <a:rPr lang="ru-RU" sz="2000" dirty="0" err="1">
                <a:solidFill>
                  <a:srgbClr val="FF0000"/>
                </a:solidFill>
              </a:rPr>
              <a:t>вогнегаснику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встановлений</a:t>
            </a:r>
            <a:r>
              <a:rPr lang="ru-RU" sz="2000" dirty="0">
                <a:solidFill>
                  <a:srgbClr val="FF0000"/>
                </a:solidFill>
              </a:rPr>
              <a:t> вентиль, </a:t>
            </a:r>
            <a:r>
              <a:rPr lang="ru-RU" sz="2000" dirty="0" err="1">
                <a:solidFill>
                  <a:srgbClr val="FF0000"/>
                </a:solidFill>
              </a:rPr>
              <a:t>повернути</a:t>
            </a:r>
            <a:r>
              <a:rPr lang="ru-RU" sz="2000" dirty="0">
                <a:solidFill>
                  <a:srgbClr val="FF0000"/>
                </a:solidFill>
              </a:rPr>
              <a:t> його до </a:t>
            </a:r>
            <a:r>
              <a:rPr lang="ru-RU" sz="2000" dirty="0" err="1">
                <a:solidFill>
                  <a:srgbClr val="FF0000"/>
                </a:solidFill>
              </a:rPr>
              <a:t>відмови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проти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годинникової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стрілки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2000" b="1" dirty="0" err="1" smtClean="0">
                <a:solidFill>
                  <a:srgbClr val="FF0000"/>
                </a:solidFill>
              </a:rPr>
              <a:t>Щоб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використання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вогнегасника</a:t>
            </a:r>
            <a:r>
              <a:rPr lang="ru-RU" sz="2000" dirty="0">
                <a:solidFill>
                  <a:srgbClr val="FF0000"/>
                </a:solidFill>
              </a:rPr>
              <a:t> не принесло </a:t>
            </a:r>
            <a:r>
              <a:rPr lang="ru-RU" sz="2000" dirty="0" err="1">
                <a:solidFill>
                  <a:srgbClr val="FF0000"/>
                </a:solidFill>
              </a:rPr>
              <a:t>шкоди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необхідно</a:t>
            </a:r>
            <a:r>
              <a:rPr lang="ru-RU" sz="2000" dirty="0">
                <a:solidFill>
                  <a:srgbClr val="FF0000"/>
                </a:solidFill>
              </a:rPr>
              <a:t> при його </a:t>
            </a:r>
            <a:r>
              <a:rPr lang="ru-RU" sz="2000" dirty="0" err="1">
                <a:solidFill>
                  <a:srgbClr val="FF0000"/>
                </a:solidFill>
              </a:rPr>
              <a:t>експлуатації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виконувати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певні</a:t>
            </a:r>
            <a:r>
              <a:rPr lang="ru-RU" sz="2000" dirty="0">
                <a:solidFill>
                  <a:srgbClr val="FF0000"/>
                </a:solidFill>
              </a:rPr>
              <a:t> правила: 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При </a:t>
            </a:r>
            <a:r>
              <a:rPr lang="ru-RU" sz="2000" b="1" dirty="0" err="1">
                <a:solidFill>
                  <a:srgbClr val="FF0000"/>
                </a:solidFill>
              </a:rPr>
              <a:t>зберіганні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дотримуватися</a:t>
            </a:r>
            <a:r>
              <a:rPr lang="ru-RU" sz="2000" dirty="0">
                <a:solidFill>
                  <a:srgbClr val="FF0000"/>
                </a:solidFill>
              </a:rPr>
              <a:t> температурного режиму - від - 40°С до +50°С, не </a:t>
            </a:r>
            <a:r>
              <a:rPr lang="ru-RU" sz="2000" dirty="0" err="1">
                <a:solidFill>
                  <a:srgbClr val="FF0000"/>
                </a:solidFill>
              </a:rPr>
              <a:t>допускати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попадання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прямих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променів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сонця</a:t>
            </a:r>
            <a:r>
              <a:rPr lang="ru-RU" sz="2000" dirty="0">
                <a:solidFill>
                  <a:srgbClr val="FF0000"/>
                </a:solidFill>
              </a:rPr>
              <a:t> і </a:t>
            </a:r>
            <a:r>
              <a:rPr lang="ru-RU" sz="2000" dirty="0" err="1">
                <a:solidFill>
                  <a:srgbClr val="FF0000"/>
                </a:solidFill>
              </a:rPr>
              <a:t>впливу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обігрівальних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приладів</a:t>
            </a:r>
            <a:r>
              <a:rPr lang="ru-RU" sz="2000" dirty="0">
                <a:solidFill>
                  <a:srgbClr val="FF0000"/>
                </a:solidFill>
              </a:rPr>
              <a:t>. 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При </a:t>
            </a:r>
            <a:r>
              <a:rPr lang="ru-RU" sz="2000" b="1" dirty="0" err="1">
                <a:solidFill>
                  <a:srgbClr val="FF0000"/>
                </a:solidFill>
              </a:rPr>
              <a:t>гасінні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підносити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розтруб</a:t>
            </a:r>
            <a:r>
              <a:rPr lang="ru-RU" sz="2000" dirty="0">
                <a:solidFill>
                  <a:srgbClr val="FF0000"/>
                </a:solidFill>
              </a:rPr>
              <a:t> до </a:t>
            </a:r>
            <a:r>
              <a:rPr lang="ru-RU" sz="2000" dirty="0" err="1">
                <a:solidFill>
                  <a:srgbClr val="FF0000"/>
                </a:solidFill>
              </a:rPr>
              <a:t>вогню</a:t>
            </a:r>
            <a:r>
              <a:rPr lang="ru-RU" sz="2000" dirty="0">
                <a:solidFill>
                  <a:srgbClr val="FF0000"/>
                </a:solidFill>
              </a:rPr>
              <a:t> не </a:t>
            </a:r>
            <a:r>
              <a:rPr lang="ru-RU" sz="2000" dirty="0" err="1">
                <a:solidFill>
                  <a:srgbClr val="FF0000"/>
                </a:solidFill>
              </a:rPr>
              <a:t>ближче</a:t>
            </a:r>
            <a:r>
              <a:rPr lang="ru-RU" sz="2000" dirty="0">
                <a:solidFill>
                  <a:srgbClr val="FF0000"/>
                </a:solidFill>
              </a:rPr>
              <a:t> 1м.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Не </a:t>
            </a:r>
            <a:r>
              <a:rPr lang="ru-RU" sz="2000" b="1" dirty="0" err="1">
                <a:solidFill>
                  <a:srgbClr val="FF0000"/>
                </a:solidFill>
              </a:rPr>
              <a:t>використовувати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вогнегасник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після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встановленого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терміну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придатності</a:t>
            </a:r>
            <a:r>
              <a:rPr lang="ru-RU" sz="2000" dirty="0">
                <a:solidFill>
                  <a:srgbClr val="FF0000"/>
                </a:solidFill>
              </a:rPr>
              <a:t> (</a:t>
            </a:r>
            <a:r>
              <a:rPr lang="ru-RU" sz="2000" dirty="0" err="1">
                <a:solidFill>
                  <a:srgbClr val="FF0000"/>
                </a:solidFill>
              </a:rPr>
              <a:t>зазвичай</a:t>
            </a:r>
            <a:r>
              <a:rPr lang="ru-RU" sz="2000" dirty="0">
                <a:solidFill>
                  <a:srgbClr val="FF0000"/>
                </a:solidFill>
              </a:rPr>
              <a:t> 10 років). </a:t>
            </a:r>
          </a:p>
          <a:p>
            <a:pPr algn="just"/>
            <a:r>
              <a:rPr lang="ru-RU" sz="2000" b="1" dirty="0" err="1" smtClean="0">
                <a:solidFill>
                  <a:srgbClr val="FF0000"/>
                </a:solidFill>
              </a:rPr>
              <a:t>Закриті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приміщення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після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використання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вогнегасника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обов'язково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потрібно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провітрювати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Не </a:t>
            </a:r>
            <a:r>
              <a:rPr lang="ru-RU" sz="2000" b="1" dirty="0" err="1">
                <a:solidFill>
                  <a:srgbClr val="FF0000"/>
                </a:solidFill>
              </a:rPr>
              <a:t>допускати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до </a:t>
            </a:r>
            <a:r>
              <a:rPr lang="ru-RU" sz="2000" dirty="0" err="1">
                <a:solidFill>
                  <a:srgbClr val="FF0000"/>
                </a:solidFill>
              </a:rPr>
              <a:t>експлуатації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вогнегасників</a:t>
            </a:r>
            <a:r>
              <a:rPr lang="ru-RU" sz="2000" dirty="0">
                <a:solidFill>
                  <a:srgbClr val="FF0000"/>
                </a:solidFill>
              </a:rPr>
              <a:t> без </a:t>
            </a:r>
            <a:r>
              <a:rPr lang="ru-RU" sz="2000" dirty="0" err="1">
                <a:solidFill>
                  <a:srgbClr val="FF0000"/>
                </a:solidFill>
              </a:rPr>
              <a:t>наявності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пломби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виробника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або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підприємства</a:t>
            </a:r>
            <a:r>
              <a:rPr lang="ru-RU" sz="2000" dirty="0">
                <a:solidFill>
                  <a:srgbClr val="FF0000"/>
                </a:solidFill>
              </a:rPr>
              <a:t>, </a:t>
            </a:r>
            <a:r>
              <a:rPr lang="ru-RU" sz="2000" dirty="0" err="1">
                <a:solidFill>
                  <a:srgbClr val="FF0000"/>
                </a:solidFill>
              </a:rPr>
              <a:t>що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провадила</a:t>
            </a:r>
            <a:r>
              <a:rPr lang="ru-RU" sz="2000" dirty="0">
                <a:solidFill>
                  <a:srgbClr val="FF0000"/>
                </a:solidFill>
              </a:rPr>
              <a:t> перезарядку. </a:t>
            </a:r>
          </a:p>
          <a:p>
            <a:pPr algn="just"/>
            <a:r>
              <a:rPr lang="ru-RU" sz="2000" b="1" dirty="0" err="1" smtClean="0">
                <a:solidFill>
                  <a:srgbClr val="FF0000"/>
                </a:solidFill>
              </a:rPr>
              <a:t>Дотримуватися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періодичність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обов'язкової</a:t>
            </a:r>
            <a:r>
              <a:rPr lang="ru-RU" sz="2000" dirty="0">
                <a:solidFill>
                  <a:srgbClr val="FF0000"/>
                </a:solidFill>
              </a:rPr>
              <a:t> перезарядки </a:t>
            </a:r>
            <a:r>
              <a:rPr lang="ru-RU" sz="2000" dirty="0" err="1">
                <a:solidFill>
                  <a:srgbClr val="FF0000"/>
                </a:solidFill>
              </a:rPr>
              <a:t>вуглекислотних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вогнегасників</a:t>
            </a:r>
            <a:r>
              <a:rPr lang="ru-RU" sz="2000" dirty="0">
                <a:solidFill>
                  <a:srgbClr val="FF0000"/>
                </a:solidFill>
              </a:rPr>
              <a:t> (</a:t>
            </a:r>
            <a:r>
              <a:rPr lang="ru-RU" sz="2000" dirty="0" err="1">
                <a:solidFill>
                  <a:srgbClr val="FF0000"/>
                </a:solidFill>
              </a:rPr>
              <a:t>щорічно</a:t>
            </a:r>
            <a:r>
              <a:rPr lang="ru-RU" sz="2000" dirty="0">
                <a:solidFill>
                  <a:srgbClr val="FF0000"/>
                </a:solidFill>
              </a:rPr>
              <a:t>) і </a:t>
            </a:r>
            <a:r>
              <a:rPr lang="ru-RU" sz="2000" dirty="0" err="1">
                <a:solidFill>
                  <a:srgbClr val="FF0000"/>
                </a:solidFill>
              </a:rPr>
              <a:t>огляду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цілісності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сталевого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балона</a:t>
            </a:r>
            <a:r>
              <a:rPr lang="ru-RU" sz="2000" dirty="0">
                <a:solidFill>
                  <a:srgbClr val="FF0000"/>
                </a:solidFill>
              </a:rPr>
              <a:t> (</a:t>
            </a:r>
            <a:r>
              <a:rPr lang="ru-RU" sz="2000" dirty="0" err="1">
                <a:solidFill>
                  <a:srgbClr val="FF0000"/>
                </a:solidFill>
              </a:rPr>
              <a:t>кожні</a:t>
            </a:r>
            <a:r>
              <a:rPr lang="ru-RU" sz="2000" dirty="0">
                <a:solidFill>
                  <a:srgbClr val="FF0000"/>
                </a:solidFill>
              </a:rPr>
              <a:t> 5 років). </a:t>
            </a:r>
          </a:p>
          <a:p>
            <a:pPr algn="just"/>
            <a:r>
              <a:rPr lang="ru-RU" sz="2000" b="1" dirty="0" err="1" smtClean="0">
                <a:solidFill>
                  <a:srgbClr val="FF0000"/>
                </a:solidFill>
              </a:rPr>
              <a:t>Проводити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перевірку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та </a:t>
            </a:r>
            <a:r>
              <a:rPr lang="ru-RU" sz="2000" dirty="0" err="1">
                <a:solidFill>
                  <a:srgbClr val="FF0000"/>
                </a:solidFill>
              </a:rPr>
              <a:t>ремонтні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роботи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вогнегасників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тільки</a:t>
            </a:r>
            <a:r>
              <a:rPr lang="ru-RU" sz="2000" dirty="0">
                <a:solidFill>
                  <a:srgbClr val="FF0000"/>
                </a:solidFill>
              </a:rPr>
              <a:t> на </a:t>
            </a:r>
            <a:r>
              <a:rPr lang="ru-RU" sz="2000" dirty="0" err="1">
                <a:solidFill>
                  <a:srgbClr val="FF0000"/>
                </a:solidFill>
              </a:rPr>
              <a:t>спеціальних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зарядних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станціях</a:t>
            </a:r>
            <a:r>
              <a:rPr lang="ru-RU" sz="20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0658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64"/>
    </mc:Choice>
    <mc:Fallback>
      <p:transition spd="slow" advTm="2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9512" y="-262400"/>
            <a:ext cx="872103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Закон </a:t>
            </a:r>
            <a:r>
              <a:rPr lang="ru-RU" sz="2000" b="1" dirty="0" err="1"/>
              <a:t>України</a:t>
            </a:r>
            <a:r>
              <a:rPr lang="ru-RU" sz="2000" b="1" dirty="0"/>
              <a:t> </a:t>
            </a:r>
            <a:r>
              <a:rPr lang="ru-RU" sz="2000" b="1" dirty="0" smtClean="0"/>
              <a:t>«Про </a:t>
            </a:r>
            <a:r>
              <a:rPr lang="ru-RU" sz="2000" b="1" dirty="0" err="1"/>
              <a:t>пожежну</a:t>
            </a:r>
            <a:r>
              <a:rPr lang="ru-RU" sz="2000" b="1" dirty="0"/>
              <a:t> </a:t>
            </a:r>
            <a:r>
              <a:rPr lang="ru-RU" sz="2000" b="1" dirty="0" err="1" smtClean="0"/>
              <a:t>безпеку</a:t>
            </a:r>
            <a:r>
              <a:rPr lang="ru-RU" sz="2000" b="1" dirty="0" smtClean="0"/>
              <a:t>» </a:t>
            </a:r>
            <a:endParaRPr lang="ru-RU" sz="2000" b="1" dirty="0"/>
          </a:p>
          <a:p>
            <a:pPr algn="ctr"/>
            <a:r>
              <a:rPr lang="ru-RU" sz="2000" b="1" dirty="0" err="1"/>
              <a:t>Стаття</a:t>
            </a:r>
            <a:r>
              <a:rPr lang="ru-RU" sz="2000" b="1" dirty="0"/>
              <a:t> 35. </a:t>
            </a:r>
            <a:r>
              <a:rPr lang="ru-RU" sz="2000" b="1" dirty="0" err="1"/>
              <a:t>Відповідальність</a:t>
            </a:r>
            <a:r>
              <a:rPr lang="ru-RU" sz="2000" b="1" dirty="0"/>
              <a:t> за </a:t>
            </a:r>
            <a:r>
              <a:rPr lang="ru-RU" sz="2000" b="1" dirty="0" err="1"/>
              <a:t>порушення</a:t>
            </a:r>
            <a:r>
              <a:rPr lang="ru-RU" sz="2000" b="1" dirty="0"/>
              <a:t> </a:t>
            </a:r>
            <a:r>
              <a:rPr lang="ru-RU" sz="2000" b="1" dirty="0" err="1"/>
              <a:t>вимог</a:t>
            </a:r>
            <a:r>
              <a:rPr lang="ru-RU" sz="2000" b="1" dirty="0"/>
              <a:t> </a:t>
            </a:r>
            <a:r>
              <a:rPr lang="ru-RU" sz="2000" b="1" dirty="0" err="1"/>
              <a:t>пожежної</a:t>
            </a:r>
            <a:r>
              <a:rPr lang="ru-RU" sz="2000" b="1" dirty="0"/>
              <a:t> </a:t>
            </a:r>
            <a:r>
              <a:rPr lang="ru-RU" sz="2000" b="1" dirty="0" err="1"/>
              <a:t>безпеки</a:t>
            </a:r>
            <a:endParaRPr lang="ru-RU" sz="2000" b="1" dirty="0"/>
          </a:p>
          <a:p>
            <a:endParaRPr lang="ru-RU" dirty="0" smtClean="0"/>
          </a:p>
          <a:p>
            <a:pPr algn="just"/>
            <a:r>
              <a:rPr lang="ru-RU" sz="2000" dirty="0" err="1" smtClean="0"/>
              <a:t>Стаття</a:t>
            </a:r>
            <a:r>
              <a:rPr lang="ru-RU" sz="2000" dirty="0" smtClean="0"/>
              <a:t> </a:t>
            </a:r>
            <a:r>
              <a:rPr lang="ru-RU" sz="2000" dirty="0"/>
              <a:t>35. </a:t>
            </a:r>
            <a:r>
              <a:rPr lang="ru-RU" sz="2000" dirty="0" err="1"/>
              <a:t>Відповідальність</a:t>
            </a:r>
            <a:r>
              <a:rPr lang="ru-RU" sz="2000" dirty="0"/>
              <a:t> за </a:t>
            </a:r>
            <a:r>
              <a:rPr lang="ru-RU" sz="2000" dirty="0" err="1"/>
              <a:t>порушення</a:t>
            </a:r>
            <a:r>
              <a:rPr lang="ru-RU" sz="2000" dirty="0"/>
              <a:t> </a:t>
            </a:r>
            <a:r>
              <a:rPr lang="ru-RU" sz="2000" dirty="0" err="1"/>
              <a:t>вимог</a:t>
            </a:r>
            <a:r>
              <a:rPr lang="ru-RU" sz="2000" dirty="0"/>
              <a:t> </a:t>
            </a:r>
            <a:r>
              <a:rPr lang="ru-RU" sz="2000" dirty="0" err="1"/>
              <a:t>пожежної</a:t>
            </a:r>
            <a:r>
              <a:rPr lang="ru-RU" sz="2000" dirty="0"/>
              <a:t> </a:t>
            </a:r>
            <a:r>
              <a:rPr lang="ru-RU" sz="2000" dirty="0" err="1"/>
              <a:t>безпеки</a:t>
            </a:r>
            <a:endParaRPr lang="ru-RU" sz="2000" dirty="0"/>
          </a:p>
          <a:p>
            <a:pPr algn="just"/>
            <a:r>
              <a:rPr lang="ru-RU" sz="2000" dirty="0" smtClean="0"/>
              <a:t>За </a:t>
            </a:r>
            <a:r>
              <a:rPr lang="ru-RU" sz="2000" dirty="0" err="1"/>
              <a:t>порушення</a:t>
            </a:r>
            <a:r>
              <a:rPr lang="ru-RU" sz="2000" dirty="0"/>
              <a:t> </a:t>
            </a:r>
            <a:r>
              <a:rPr lang="ru-RU" sz="2000" dirty="0" err="1"/>
              <a:t>встановлених</a:t>
            </a:r>
            <a:r>
              <a:rPr lang="ru-RU" sz="2000" dirty="0"/>
              <a:t> </a:t>
            </a:r>
            <a:r>
              <a:rPr lang="ru-RU" sz="2000" dirty="0" err="1"/>
              <a:t>законодавством</a:t>
            </a:r>
            <a:r>
              <a:rPr lang="ru-RU" sz="2000" dirty="0"/>
              <a:t> </a:t>
            </a:r>
            <a:r>
              <a:rPr lang="ru-RU" sz="2000" dirty="0" err="1"/>
              <a:t>вимог</a:t>
            </a:r>
            <a:r>
              <a:rPr lang="ru-RU" sz="2000" dirty="0"/>
              <a:t> </a:t>
            </a:r>
            <a:r>
              <a:rPr lang="ru-RU" sz="2000" dirty="0" err="1"/>
              <a:t>пожежної</a:t>
            </a:r>
            <a:r>
              <a:rPr lang="ru-RU" sz="2000" dirty="0"/>
              <a:t> </a:t>
            </a:r>
            <a:r>
              <a:rPr lang="ru-RU" sz="2000" dirty="0" err="1"/>
              <a:t>безпеки</a:t>
            </a:r>
            <a:r>
              <a:rPr lang="ru-RU" sz="2000" dirty="0"/>
              <a:t>, </a:t>
            </a:r>
            <a:r>
              <a:rPr lang="ru-RU" sz="2000" dirty="0" err="1"/>
              <a:t>створення</a:t>
            </a:r>
            <a:r>
              <a:rPr lang="ru-RU" sz="2000" dirty="0"/>
              <a:t> </a:t>
            </a:r>
            <a:r>
              <a:rPr lang="ru-RU" sz="2000" dirty="0" err="1"/>
              <a:t>перешкод</a:t>
            </a:r>
            <a:r>
              <a:rPr lang="ru-RU" sz="2000" dirty="0"/>
              <a:t> для </a:t>
            </a:r>
            <a:r>
              <a:rPr lang="ru-RU" sz="2000" dirty="0" err="1"/>
              <a:t>дiяльностi</a:t>
            </a:r>
            <a:r>
              <a:rPr lang="ru-RU" sz="2000" dirty="0"/>
              <a:t> </a:t>
            </a:r>
            <a:r>
              <a:rPr lang="ru-RU" sz="2000" dirty="0" err="1"/>
              <a:t>посадових</a:t>
            </a:r>
            <a:r>
              <a:rPr lang="ru-RU" sz="2000" dirty="0"/>
              <a:t> </a:t>
            </a:r>
            <a:r>
              <a:rPr lang="ru-RU" sz="2000" dirty="0" err="1"/>
              <a:t>осiб</a:t>
            </a:r>
            <a:r>
              <a:rPr lang="ru-RU" sz="2000" dirty="0"/>
              <a:t> </a:t>
            </a:r>
            <a:r>
              <a:rPr lang="ru-RU" sz="2000" dirty="0" err="1"/>
              <a:t>органiв</a:t>
            </a:r>
            <a:r>
              <a:rPr lang="ru-RU" sz="2000" dirty="0"/>
              <a:t> державного </a:t>
            </a:r>
            <a:r>
              <a:rPr lang="ru-RU" sz="2000" dirty="0" err="1"/>
              <a:t>пожежного</a:t>
            </a:r>
            <a:r>
              <a:rPr lang="ru-RU" sz="2000" dirty="0"/>
              <a:t> </a:t>
            </a:r>
            <a:r>
              <a:rPr lang="ru-RU" sz="2000" dirty="0" err="1"/>
              <a:t>нагляду</a:t>
            </a:r>
            <a:r>
              <a:rPr lang="ru-RU" sz="2000" dirty="0"/>
              <a:t>, </a:t>
            </a:r>
            <a:r>
              <a:rPr lang="ru-RU" sz="2000" dirty="0" err="1"/>
              <a:t>невиконання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приписiв</a:t>
            </a:r>
            <a:r>
              <a:rPr lang="ru-RU" sz="2000" dirty="0"/>
              <a:t> </a:t>
            </a:r>
            <a:r>
              <a:rPr lang="ru-RU" sz="2000" dirty="0" err="1"/>
              <a:t>виннi</a:t>
            </a:r>
            <a:r>
              <a:rPr lang="ru-RU" sz="2000" dirty="0"/>
              <a:t> в </a:t>
            </a:r>
            <a:r>
              <a:rPr lang="ru-RU" sz="2000" dirty="0" err="1"/>
              <a:t>цьому</a:t>
            </a:r>
            <a:r>
              <a:rPr lang="ru-RU" sz="2000" dirty="0"/>
              <a:t> </a:t>
            </a:r>
            <a:r>
              <a:rPr lang="ru-RU" sz="2000" dirty="0" err="1"/>
              <a:t>посадовi</a:t>
            </a:r>
            <a:r>
              <a:rPr lang="ru-RU" sz="2000" dirty="0"/>
              <a:t> особи, </a:t>
            </a:r>
            <a:r>
              <a:rPr lang="ru-RU" sz="2000" dirty="0" err="1"/>
              <a:t>iншi</a:t>
            </a:r>
            <a:r>
              <a:rPr lang="ru-RU" sz="2000" dirty="0"/>
              <a:t> </a:t>
            </a:r>
            <a:r>
              <a:rPr lang="ru-RU" sz="2000" dirty="0" err="1"/>
              <a:t>працiвники</a:t>
            </a:r>
            <a:r>
              <a:rPr lang="ru-RU" sz="2000" dirty="0"/>
              <a:t> </a:t>
            </a:r>
            <a:r>
              <a:rPr lang="ru-RU" sz="2000" dirty="0" err="1"/>
              <a:t>пiдприємств</a:t>
            </a:r>
            <a:r>
              <a:rPr lang="ru-RU" sz="2000" dirty="0"/>
              <a:t>, </a:t>
            </a:r>
            <a:r>
              <a:rPr lang="ru-RU" sz="2000" dirty="0" err="1"/>
              <a:t>установ</a:t>
            </a:r>
            <a:r>
              <a:rPr lang="ru-RU" sz="2000" dirty="0"/>
              <a:t>, </a:t>
            </a:r>
            <a:r>
              <a:rPr lang="ru-RU" sz="2000" dirty="0" err="1"/>
              <a:t>органiзацiй</a:t>
            </a:r>
            <a:r>
              <a:rPr lang="ru-RU" sz="2000" dirty="0"/>
              <a:t> та </a:t>
            </a:r>
            <a:r>
              <a:rPr lang="ru-RU" sz="2000" dirty="0" err="1"/>
              <a:t>громадяни</a:t>
            </a:r>
            <a:r>
              <a:rPr lang="ru-RU" sz="2000" dirty="0"/>
              <a:t> </a:t>
            </a:r>
            <a:r>
              <a:rPr lang="ru-RU" sz="2000" dirty="0" err="1"/>
              <a:t>притягаються</a:t>
            </a:r>
            <a:r>
              <a:rPr lang="ru-RU" sz="2000" dirty="0"/>
              <a:t> до </a:t>
            </a:r>
            <a:r>
              <a:rPr lang="ru-RU" sz="2000" dirty="0" err="1"/>
              <a:t>вiдповiдальностi</a:t>
            </a:r>
            <a:r>
              <a:rPr lang="ru-RU" sz="2000" dirty="0"/>
              <a:t> </a:t>
            </a:r>
            <a:r>
              <a:rPr lang="ru-RU" sz="2000" dirty="0" err="1"/>
              <a:t>згiдно</a:t>
            </a:r>
            <a:r>
              <a:rPr lang="ru-RU" sz="2000" dirty="0"/>
              <a:t> з </a:t>
            </a:r>
            <a:r>
              <a:rPr lang="ru-RU" sz="2000" dirty="0" err="1"/>
              <a:t>чинним</a:t>
            </a:r>
            <a:r>
              <a:rPr lang="ru-RU" sz="2000" dirty="0"/>
              <a:t> </a:t>
            </a:r>
            <a:r>
              <a:rPr lang="ru-RU" sz="2000" dirty="0" err="1"/>
              <a:t>законодавством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За </a:t>
            </a:r>
            <a:r>
              <a:rPr lang="ru-RU" sz="2000" dirty="0" err="1"/>
              <a:t>порушення</a:t>
            </a:r>
            <a:r>
              <a:rPr lang="ru-RU" sz="2000" dirty="0"/>
              <a:t> </a:t>
            </a:r>
            <a:r>
              <a:rPr lang="ru-RU" sz="2000" dirty="0" err="1"/>
              <a:t>встановлених</a:t>
            </a:r>
            <a:r>
              <a:rPr lang="ru-RU" sz="2000" dirty="0"/>
              <a:t> </a:t>
            </a:r>
            <a:r>
              <a:rPr lang="ru-RU" sz="2000" dirty="0" err="1"/>
              <a:t>законодавством</a:t>
            </a:r>
            <a:r>
              <a:rPr lang="ru-RU" sz="2000" dirty="0"/>
              <a:t> </a:t>
            </a:r>
            <a:r>
              <a:rPr lang="ru-RU" sz="2000" dirty="0" err="1"/>
              <a:t>вимог</a:t>
            </a:r>
            <a:r>
              <a:rPr lang="ru-RU" sz="2000" dirty="0"/>
              <a:t> </a:t>
            </a:r>
            <a:r>
              <a:rPr lang="ru-RU" sz="2000" dirty="0" err="1"/>
              <a:t>пожежної</a:t>
            </a:r>
            <a:r>
              <a:rPr lang="ru-RU" sz="2000" dirty="0"/>
              <a:t> </a:t>
            </a:r>
            <a:r>
              <a:rPr lang="ru-RU" sz="2000" dirty="0" err="1"/>
              <a:t>безпеки</a:t>
            </a:r>
            <a:r>
              <a:rPr lang="ru-RU" sz="2000" dirty="0"/>
              <a:t>, </a:t>
            </a:r>
            <a:r>
              <a:rPr lang="ru-RU" sz="2000" dirty="0" err="1"/>
              <a:t>невиконання</a:t>
            </a:r>
            <a:r>
              <a:rPr lang="ru-RU" sz="2000" dirty="0"/>
              <a:t> </a:t>
            </a:r>
            <a:r>
              <a:rPr lang="ru-RU" sz="2000" dirty="0" err="1"/>
              <a:t>приписiв</a:t>
            </a:r>
            <a:r>
              <a:rPr lang="ru-RU" sz="2000" dirty="0"/>
              <a:t> </a:t>
            </a:r>
            <a:r>
              <a:rPr lang="ru-RU" sz="2000" dirty="0" err="1"/>
              <a:t>посадових</a:t>
            </a:r>
            <a:r>
              <a:rPr lang="ru-RU" sz="2000" dirty="0"/>
              <a:t> </a:t>
            </a:r>
            <a:r>
              <a:rPr lang="ru-RU" sz="2000" dirty="0" err="1"/>
              <a:t>осiб</a:t>
            </a:r>
            <a:r>
              <a:rPr lang="ru-RU" sz="2000" dirty="0"/>
              <a:t> </a:t>
            </a:r>
            <a:r>
              <a:rPr lang="ru-RU" sz="2000" dirty="0" err="1"/>
              <a:t>органiв</a:t>
            </a:r>
            <a:r>
              <a:rPr lang="ru-RU" sz="2000" dirty="0"/>
              <a:t> державного </a:t>
            </a:r>
            <a:r>
              <a:rPr lang="ru-RU" sz="2000" dirty="0" err="1"/>
              <a:t>пожежного</a:t>
            </a:r>
            <a:r>
              <a:rPr lang="ru-RU" sz="2000" dirty="0"/>
              <a:t> </a:t>
            </a:r>
            <a:r>
              <a:rPr lang="ru-RU" sz="2000" dirty="0" err="1"/>
              <a:t>нагляду</a:t>
            </a:r>
            <a:r>
              <a:rPr lang="ru-RU" sz="2000" dirty="0"/>
              <a:t> </a:t>
            </a:r>
            <a:r>
              <a:rPr lang="ru-RU" sz="2000" dirty="0" err="1"/>
              <a:t>пiдприємства</a:t>
            </a:r>
            <a:r>
              <a:rPr lang="ru-RU" sz="2000" dirty="0"/>
              <a:t>, установи та </a:t>
            </a:r>
            <a:r>
              <a:rPr lang="ru-RU" sz="2000" dirty="0" err="1"/>
              <a:t>органiзацiї</a:t>
            </a:r>
            <a:r>
              <a:rPr lang="ru-RU" sz="2000" dirty="0"/>
              <a:t>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притягатися</a:t>
            </a:r>
            <a:r>
              <a:rPr lang="ru-RU" sz="2000" dirty="0"/>
              <a:t> у судовому порядку до </a:t>
            </a:r>
            <a:r>
              <a:rPr lang="ru-RU" sz="2000" dirty="0" err="1"/>
              <a:t>сплати</a:t>
            </a:r>
            <a:r>
              <a:rPr lang="ru-RU" sz="2000" dirty="0"/>
              <a:t> штрафу. (</a:t>
            </a:r>
            <a:r>
              <a:rPr lang="ru-RU" sz="2000" dirty="0" err="1"/>
              <a:t>частину</a:t>
            </a:r>
            <a:r>
              <a:rPr lang="ru-RU" sz="2000" dirty="0"/>
              <a:t> 2 </a:t>
            </a:r>
            <a:r>
              <a:rPr lang="ru-RU" sz="2000" dirty="0" err="1"/>
              <a:t>статтi</a:t>
            </a:r>
            <a:r>
              <a:rPr lang="ru-RU" sz="2000" dirty="0"/>
              <a:t> 35 </a:t>
            </a:r>
            <a:r>
              <a:rPr lang="ru-RU" sz="2000" dirty="0" err="1"/>
              <a:t>змiнено</a:t>
            </a:r>
            <a:r>
              <a:rPr lang="ru-RU" sz="2000" dirty="0"/>
              <a:t> </a:t>
            </a:r>
            <a:r>
              <a:rPr lang="ru-RU" sz="2000" dirty="0" err="1"/>
              <a:t>згiдно</a:t>
            </a:r>
            <a:r>
              <a:rPr lang="ru-RU" sz="2000" dirty="0"/>
              <a:t> </a:t>
            </a:r>
            <a:r>
              <a:rPr lang="ru-RU" sz="2000" dirty="0" err="1"/>
              <a:t>iз</a:t>
            </a:r>
            <a:r>
              <a:rPr lang="ru-RU" sz="2000" dirty="0"/>
              <a:t> Законом N 642/97-ВР </a:t>
            </a:r>
            <a:r>
              <a:rPr lang="ru-RU" sz="2000" dirty="0" err="1"/>
              <a:t>вiд</a:t>
            </a:r>
            <a:r>
              <a:rPr lang="ru-RU" sz="2000" dirty="0"/>
              <a:t> 18.11.97 р.)</a:t>
            </a:r>
          </a:p>
          <a:p>
            <a:pPr algn="just"/>
            <a:r>
              <a:rPr lang="ru-RU" sz="2000" dirty="0" err="1"/>
              <a:t>Максимальний</a:t>
            </a:r>
            <a:r>
              <a:rPr lang="ru-RU" sz="2000" dirty="0"/>
              <a:t> </a:t>
            </a:r>
            <a:r>
              <a:rPr lang="ru-RU" sz="2000" dirty="0" err="1"/>
              <a:t>розмiр</a:t>
            </a:r>
            <a:r>
              <a:rPr lang="ru-RU" sz="2000" dirty="0"/>
              <a:t> штрафу у </a:t>
            </a:r>
            <a:r>
              <a:rPr lang="ru-RU" sz="2000" dirty="0" err="1"/>
              <a:t>випадках</a:t>
            </a:r>
            <a:r>
              <a:rPr lang="ru-RU" sz="2000" dirty="0"/>
              <a:t>, </a:t>
            </a:r>
            <a:r>
              <a:rPr lang="ru-RU" sz="2000" dirty="0" err="1"/>
              <a:t>передбачених</a:t>
            </a:r>
            <a:r>
              <a:rPr lang="ru-RU" sz="2000" dirty="0"/>
              <a:t> </a:t>
            </a:r>
            <a:r>
              <a:rPr lang="ru-RU" sz="2000" dirty="0" err="1"/>
              <a:t>частиною</a:t>
            </a:r>
            <a:r>
              <a:rPr lang="ru-RU" sz="2000" dirty="0"/>
              <a:t> другою </a:t>
            </a:r>
            <a:r>
              <a:rPr lang="ru-RU" sz="2000" dirty="0" err="1"/>
              <a:t>цiєї</a:t>
            </a:r>
            <a:r>
              <a:rPr lang="ru-RU" sz="2000" dirty="0"/>
              <a:t> </a:t>
            </a:r>
            <a:r>
              <a:rPr lang="ru-RU" sz="2000" dirty="0" err="1"/>
              <a:t>статтi</a:t>
            </a:r>
            <a:r>
              <a:rPr lang="ru-RU" sz="2000" dirty="0"/>
              <a:t>, не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перевищувати</a:t>
            </a:r>
            <a:r>
              <a:rPr lang="ru-RU" sz="2000" dirty="0"/>
              <a:t> </a:t>
            </a:r>
            <a:r>
              <a:rPr lang="ru-RU" sz="2000" dirty="0" err="1"/>
              <a:t>двох</a:t>
            </a:r>
            <a:r>
              <a:rPr lang="ru-RU" sz="2000" dirty="0"/>
              <a:t> </a:t>
            </a:r>
            <a:r>
              <a:rPr lang="ru-RU" sz="2000" dirty="0" err="1"/>
              <a:t>вiдсоткiв</a:t>
            </a:r>
            <a:r>
              <a:rPr lang="ru-RU" sz="2000" dirty="0"/>
              <a:t> </a:t>
            </a:r>
            <a:r>
              <a:rPr lang="ru-RU" sz="2000" dirty="0" err="1"/>
              <a:t>мiсячного</a:t>
            </a:r>
            <a:r>
              <a:rPr lang="ru-RU" sz="2000" dirty="0"/>
              <a:t> фонду </a:t>
            </a:r>
            <a:r>
              <a:rPr lang="ru-RU" sz="2000" dirty="0" err="1"/>
              <a:t>заробiтної</a:t>
            </a:r>
            <a:r>
              <a:rPr lang="ru-RU" sz="2000" dirty="0"/>
              <a:t> плати </a:t>
            </a:r>
            <a:r>
              <a:rPr lang="ru-RU" sz="2000" dirty="0" err="1"/>
              <a:t>пiдприємства</a:t>
            </a:r>
            <a:r>
              <a:rPr lang="ru-RU" sz="2000" dirty="0"/>
              <a:t>, установи та </a:t>
            </a:r>
            <a:r>
              <a:rPr lang="ru-RU" sz="2000" dirty="0" err="1"/>
              <a:t>органiзацiї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Розмiри</a:t>
            </a:r>
            <a:r>
              <a:rPr lang="ru-RU" sz="2000" dirty="0"/>
              <a:t> i порядок </a:t>
            </a:r>
            <a:r>
              <a:rPr lang="ru-RU" sz="2000" dirty="0" err="1"/>
              <a:t>накладення</a:t>
            </a:r>
            <a:r>
              <a:rPr lang="ru-RU" sz="2000" dirty="0"/>
              <a:t> </a:t>
            </a:r>
            <a:r>
              <a:rPr lang="ru-RU" sz="2000" dirty="0" err="1"/>
              <a:t>штрафiв</a:t>
            </a:r>
            <a:r>
              <a:rPr lang="ru-RU" sz="2000" dirty="0"/>
              <a:t> </a:t>
            </a:r>
            <a:r>
              <a:rPr lang="ru-RU" sz="2000" dirty="0" err="1"/>
              <a:t>визначаються</a:t>
            </a:r>
            <a:r>
              <a:rPr lang="ru-RU" sz="2000" dirty="0"/>
              <a:t> </a:t>
            </a:r>
            <a:r>
              <a:rPr lang="ru-RU" sz="2000" dirty="0" err="1"/>
              <a:t>чинним</a:t>
            </a:r>
            <a:r>
              <a:rPr lang="ru-RU" sz="2000" dirty="0"/>
              <a:t> </a:t>
            </a:r>
            <a:r>
              <a:rPr lang="ru-RU" sz="2000" dirty="0" err="1"/>
              <a:t>законодавством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720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4"/>
    </mc:Choice>
    <mc:Fallback>
      <p:transition spd="slow" advTm="1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066130"/>
          </a:xfrm>
        </p:spPr>
        <p:txBody>
          <a:bodyPr>
            <a:noAutofit/>
          </a:bodyPr>
          <a:lstStyle/>
          <a:p>
            <a:pPr algn="ctr"/>
            <a:r>
              <a:rPr lang="uk-UA" sz="3200" b="1" i="1" dirty="0" smtClean="0">
                <a:solidFill>
                  <a:srgbClr val="FF0000"/>
                </a:solidFill>
              </a:rPr>
              <a:t>ПЕРВИННІ ЗАСОБИ ПОЖЕЖОГАСІННЯ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3"/>
            <a:ext cx="770485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39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4"/>
    </mc:Choice>
    <mc:Fallback>
      <p:transition spd="slow" advTm="1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6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96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64"/>
    </mc:Choice>
    <mc:Fallback>
      <p:transition spd="slow" advTm="12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7504" y="127604"/>
            <a:ext cx="8856984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За </a:t>
            </a:r>
            <a:r>
              <a:rPr lang="ru-RU" b="1" dirty="0" err="1"/>
              <a:t>порушення</a:t>
            </a:r>
            <a:r>
              <a:rPr lang="ru-RU" b="1" dirty="0"/>
              <a:t> Правил </a:t>
            </a:r>
            <a:r>
              <a:rPr lang="ru-RU" b="1" dirty="0" err="1"/>
              <a:t>дорожнього</a:t>
            </a:r>
            <a:r>
              <a:rPr lang="ru-RU" b="1" dirty="0"/>
              <a:t> </a:t>
            </a:r>
            <a:r>
              <a:rPr lang="ru-RU" b="1" dirty="0" err="1"/>
              <a:t>руху</a:t>
            </a:r>
            <a:r>
              <a:rPr lang="ru-RU" b="1" dirty="0"/>
              <a:t> </a:t>
            </a:r>
            <a:r>
              <a:rPr lang="ru-RU" dirty="0"/>
              <a:t>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законодавчих</a:t>
            </a:r>
            <a:r>
              <a:rPr lang="ru-RU" dirty="0"/>
              <a:t> </a:t>
            </a:r>
            <a:r>
              <a:rPr lang="ru-RU" dirty="0" err="1"/>
              <a:t>актів</a:t>
            </a:r>
            <a:r>
              <a:rPr lang="ru-RU" dirty="0"/>
              <a:t>, які </a:t>
            </a:r>
            <a:r>
              <a:rPr lang="ru-RU" dirty="0" err="1"/>
              <a:t>регулюють</a:t>
            </a:r>
            <a:r>
              <a:rPr lang="ru-RU" dirty="0"/>
              <a:t> </a:t>
            </a:r>
            <a:r>
              <a:rPr lang="ru-RU" dirty="0" err="1"/>
              <a:t>дорожній</a:t>
            </a:r>
            <a:r>
              <a:rPr lang="ru-RU" dirty="0"/>
              <a:t> </a:t>
            </a:r>
            <a:r>
              <a:rPr lang="ru-RU" dirty="0" err="1"/>
              <a:t>рух</a:t>
            </a:r>
            <a:r>
              <a:rPr lang="ru-RU" dirty="0"/>
              <a:t>, </a:t>
            </a:r>
            <a:r>
              <a:rPr lang="ru-RU" dirty="0" err="1"/>
              <a:t>передбачено</a:t>
            </a:r>
            <a:r>
              <a:rPr lang="ru-RU" dirty="0"/>
              <a:t> </a:t>
            </a:r>
            <a:r>
              <a:rPr lang="ru-RU" b="1" dirty="0" err="1"/>
              <a:t>адміністративну</a:t>
            </a:r>
            <a:r>
              <a:rPr lang="ru-RU" dirty="0"/>
              <a:t> </a:t>
            </a:r>
            <a:r>
              <a:rPr lang="ru-RU" dirty="0" err="1"/>
              <a:t>відповідальність</a:t>
            </a:r>
            <a:r>
              <a:rPr lang="ru-RU" dirty="0"/>
              <a:t>, а за </a:t>
            </a:r>
            <a:r>
              <a:rPr lang="ru-RU" dirty="0" err="1"/>
              <a:t>серйозніші</a:t>
            </a:r>
            <a:r>
              <a:rPr lang="ru-RU" dirty="0"/>
              <a:t> — </a:t>
            </a:r>
            <a:r>
              <a:rPr lang="ru-RU" b="1" dirty="0" err="1"/>
              <a:t>кримінальну</a:t>
            </a:r>
            <a:r>
              <a:rPr lang="ru-RU" b="1" dirty="0"/>
              <a:t>; </a:t>
            </a:r>
            <a:r>
              <a:rPr lang="ru-RU" dirty="0"/>
              <a:t>в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наставати</a:t>
            </a:r>
            <a:r>
              <a:rPr lang="ru-RU" dirty="0"/>
              <a:t> </a:t>
            </a:r>
            <a:r>
              <a:rPr lang="ru-RU" b="1" dirty="0" err="1"/>
              <a:t>цивільно-правова</a:t>
            </a:r>
            <a:r>
              <a:rPr lang="ru-RU" dirty="0"/>
              <a:t> </a:t>
            </a:r>
            <a:r>
              <a:rPr lang="ru-RU" dirty="0" err="1"/>
              <a:t>відповідальність</a:t>
            </a:r>
            <a:r>
              <a:rPr lang="ru-RU" dirty="0"/>
              <a:t>.</a:t>
            </a:r>
          </a:p>
          <a:p>
            <a:pPr algn="just"/>
            <a:r>
              <a:rPr lang="ru-RU" dirty="0" smtClean="0"/>
              <a:t>Заходи </a:t>
            </a:r>
            <a:r>
              <a:rPr lang="ru-RU" dirty="0" err="1"/>
              <a:t>адміністративного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до </a:t>
            </a:r>
            <a:r>
              <a:rPr lang="ru-RU" dirty="0" err="1"/>
              <a:t>порушників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поширені</a:t>
            </a:r>
            <a:r>
              <a:rPr lang="ru-RU" dirty="0"/>
              <a:t>. Вони </a:t>
            </a:r>
            <a:r>
              <a:rPr lang="ru-RU" dirty="0" err="1"/>
              <a:t>застосовуються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Кодексу </a:t>
            </a:r>
            <a:r>
              <a:rPr lang="ru-RU" dirty="0" err="1"/>
              <a:t>України</a:t>
            </a:r>
            <a:r>
              <a:rPr lang="ru-RU" dirty="0"/>
              <a:t> про </a:t>
            </a:r>
            <a:r>
              <a:rPr lang="ru-RU" dirty="0" err="1"/>
              <a:t>адміністративні</a:t>
            </a:r>
            <a:r>
              <a:rPr lang="ru-RU" dirty="0"/>
              <a:t> </a:t>
            </a:r>
            <a:r>
              <a:rPr lang="ru-RU" dirty="0" err="1"/>
              <a:t>правопорушення</a:t>
            </a:r>
            <a:r>
              <a:rPr lang="ru-RU" dirty="0"/>
              <a:t> за </a:t>
            </a:r>
            <a:r>
              <a:rPr lang="ru-RU" dirty="0" err="1"/>
              <a:t>вчинення</a:t>
            </a:r>
            <a:r>
              <a:rPr lang="ru-RU" dirty="0"/>
              <a:t> </a:t>
            </a:r>
            <a:r>
              <a:rPr lang="ru-RU" dirty="0" err="1"/>
              <a:t>адміністративних</a:t>
            </a:r>
            <a:r>
              <a:rPr lang="ru-RU" dirty="0"/>
              <a:t> </a:t>
            </a:r>
            <a:r>
              <a:rPr lang="ru-RU" dirty="0" err="1"/>
              <a:t>правопорушень</a:t>
            </a:r>
            <a:r>
              <a:rPr lang="ru-RU" dirty="0"/>
              <a:t>, </a:t>
            </a:r>
            <a:r>
              <a:rPr lang="ru-RU" dirty="0" err="1"/>
              <a:t>пов'язаних</a:t>
            </a:r>
            <a:r>
              <a:rPr lang="ru-RU" dirty="0"/>
              <a:t> з </a:t>
            </a:r>
            <a:r>
              <a:rPr lang="ru-RU" dirty="0" err="1"/>
              <a:t>дорожнім</a:t>
            </a:r>
            <a:r>
              <a:rPr lang="ru-RU" dirty="0"/>
              <a:t> </a:t>
            </a:r>
            <a:r>
              <a:rPr lang="ru-RU" dirty="0" err="1"/>
              <a:t>рухом</a:t>
            </a:r>
            <a:r>
              <a:rPr lang="ru-RU" dirty="0"/>
              <a:t> у межах </a:t>
            </a:r>
            <a:r>
              <a:rPr lang="ru-RU" dirty="0" err="1"/>
              <a:t>санкцій</a:t>
            </a:r>
            <a:r>
              <a:rPr lang="ru-RU" dirty="0"/>
              <a:t>, </a:t>
            </a:r>
            <a:r>
              <a:rPr lang="ru-RU" dirty="0" err="1"/>
              <a:t>передбачених</a:t>
            </a:r>
            <a:r>
              <a:rPr lang="ru-RU" dirty="0"/>
              <a:t> Кодексом за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вчинення</a:t>
            </a:r>
            <a:r>
              <a:rPr lang="ru-RU" dirty="0"/>
              <a:t>.</a:t>
            </a:r>
          </a:p>
          <a:p>
            <a:pPr algn="just"/>
            <a:r>
              <a:rPr lang="ru-RU" dirty="0" smtClean="0"/>
              <a:t>У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 ПДР, за які </a:t>
            </a:r>
            <a:r>
              <a:rPr lang="ru-RU" dirty="0" err="1"/>
              <a:t>настає</a:t>
            </a:r>
            <a:r>
              <a:rPr lang="ru-RU" dirty="0"/>
              <a:t> </a:t>
            </a:r>
            <a:r>
              <a:rPr lang="ru-RU" dirty="0" err="1"/>
              <a:t>адміністративна</a:t>
            </a:r>
            <a:r>
              <a:rPr lang="ru-RU" dirty="0"/>
              <a:t> </a:t>
            </a:r>
            <a:r>
              <a:rPr lang="ru-RU" dirty="0" err="1"/>
              <a:t>відповідальність</a:t>
            </a:r>
            <a:r>
              <a:rPr lang="ru-RU" dirty="0"/>
              <a:t>, для </a:t>
            </a:r>
            <a:r>
              <a:rPr lang="ru-RU" dirty="0" err="1"/>
              <a:t>накладення</a:t>
            </a:r>
            <a:r>
              <a:rPr lang="ru-RU" dirty="0"/>
              <a:t> </a:t>
            </a:r>
            <a:r>
              <a:rPr lang="ru-RU" dirty="0" err="1"/>
              <a:t>санкції</a:t>
            </a:r>
            <a:r>
              <a:rPr lang="ru-RU" dirty="0"/>
              <a:t> </a:t>
            </a:r>
            <a:r>
              <a:rPr lang="ru-RU" dirty="0" err="1"/>
              <a:t>достатньо</a:t>
            </a:r>
            <a:r>
              <a:rPr lang="ru-RU" dirty="0"/>
              <a:t> </a:t>
            </a:r>
            <a:r>
              <a:rPr lang="ru-RU" dirty="0" err="1"/>
              <a:t>встановлення</a:t>
            </a:r>
            <a:r>
              <a:rPr lang="ru-RU" dirty="0"/>
              <a:t> факту </a:t>
            </a:r>
            <a:r>
              <a:rPr lang="ru-RU" dirty="0" err="1"/>
              <a:t>порушення</a:t>
            </a:r>
            <a:r>
              <a:rPr lang="ru-RU" dirty="0"/>
              <a:t> правил, норм і </a:t>
            </a:r>
            <a:r>
              <a:rPr lang="ru-RU" dirty="0" err="1"/>
              <a:t>стандартів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 та </a:t>
            </a:r>
            <a:r>
              <a:rPr lang="ru-RU" dirty="0" err="1"/>
              <a:t>експлуатації</a:t>
            </a:r>
            <a:r>
              <a:rPr lang="ru-RU" dirty="0"/>
              <a:t> транспорту.</a:t>
            </a:r>
          </a:p>
          <a:p>
            <a:pPr algn="just"/>
            <a:r>
              <a:rPr lang="ru-RU" dirty="0" err="1" smtClean="0"/>
              <a:t>Санкції</a:t>
            </a:r>
            <a:r>
              <a:rPr lang="ru-RU" dirty="0" smtClean="0"/>
              <a:t> </a:t>
            </a:r>
            <a:r>
              <a:rPr lang="ru-RU" dirty="0" err="1"/>
              <a:t>накладаються</a:t>
            </a:r>
            <a:r>
              <a:rPr lang="ru-RU" dirty="0"/>
              <a:t> </a:t>
            </a:r>
            <a:r>
              <a:rPr lang="ru-RU" dirty="0" err="1"/>
              <a:t>поліцією</a:t>
            </a:r>
            <a:r>
              <a:rPr lang="ru-RU" dirty="0"/>
              <a:t> (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штраф), а в </a:t>
            </a:r>
            <a:r>
              <a:rPr lang="ru-RU" dirty="0" err="1"/>
              <a:t>разі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передбачено</a:t>
            </a:r>
            <a:r>
              <a:rPr lang="ru-RU" dirty="0"/>
              <a:t> </a:t>
            </a:r>
            <a:r>
              <a:rPr lang="ru-RU" dirty="0" err="1"/>
              <a:t>оплатне</a:t>
            </a:r>
            <a:r>
              <a:rPr lang="ru-RU" dirty="0"/>
              <a:t> </a:t>
            </a:r>
            <a:r>
              <a:rPr lang="ru-RU" dirty="0" err="1"/>
              <a:t>вилучення</a:t>
            </a:r>
            <a:r>
              <a:rPr lang="ru-RU" dirty="0"/>
              <a:t> ТЗ, </a:t>
            </a:r>
            <a:r>
              <a:rPr lang="ru-RU" dirty="0" err="1"/>
              <a:t>громадські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, </a:t>
            </a:r>
            <a:r>
              <a:rPr lang="ru-RU" dirty="0" err="1"/>
              <a:t>позбавлення</a:t>
            </a:r>
            <a:r>
              <a:rPr lang="ru-RU" dirty="0"/>
              <a:t> прав </a:t>
            </a:r>
            <a:r>
              <a:rPr lang="ru-RU" dirty="0" err="1"/>
              <a:t>керування</a:t>
            </a:r>
            <a:r>
              <a:rPr lang="ru-RU" dirty="0"/>
              <a:t> ТЗ, </a:t>
            </a:r>
            <a:r>
              <a:rPr lang="ru-RU" dirty="0" err="1"/>
              <a:t>адміністративний</a:t>
            </a:r>
            <a:r>
              <a:rPr lang="ru-RU" dirty="0"/>
              <a:t> </a:t>
            </a:r>
            <a:r>
              <a:rPr lang="ru-RU" dirty="0" err="1"/>
              <a:t>арешт</a:t>
            </a:r>
            <a:r>
              <a:rPr lang="ru-RU" dirty="0"/>
              <a:t> — </a:t>
            </a:r>
            <a:r>
              <a:rPr lang="ru-RU" dirty="0" err="1"/>
              <a:t>санкції</a:t>
            </a:r>
            <a:r>
              <a:rPr lang="ru-RU" dirty="0"/>
              <a:t> </a:t>
            </a:r>
            <a:r>
              <a:rPr lang="ru-RU" dirty="0" err="1"/>
              <a:t>накладаються</a:t>
            </a:r>
            <a:r>
              <a:rPr lang="ru-RU" dirty="0"/>
              <a:t> судом.</a:t>
            </a:r>
          </a:p>
          <a:p>
            <a:pPr algn="just"/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/>
              <a:t>порушення</a:t>
            </a:r>
            <a:r>
              <a:rPr lang="ru-RU" dirty="0"/>
              <a:t> Правил </a:t>
            </a:r>
            <a:r>
              <a:rPr lang="ru-RU" dirty="0" err="1"/>
              <a:t>дорожнього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 </a:t>
            </a:r>
            <a:r>
              <a:rPr lang="ru-RU" dirty="0" err="1"/>
              <a:t>призвели</a:t>
            </a:r>
            <a:r>
              <a:rPr lang="ru-RU" dirty="0"/>
              <a:t> до тяжких </a:t>
            </a:r>
            <a:r>
              <a:rPr lang="ru-RU" dirty="0" err="1"/>
              <a:t>наслідків</a:t>
            </a:r>
            <a:r>
              <a:rPr lang="ru-RU" dirty="0"/>
              <a:t>: </a:t>
            </a:r>
            <a:r>
              <a:rPr lang="ru-RU" dirty="0" err="1"/>
              <a:t>вчинення</a:t>
            </a:r>
            <a:r>
              <a:rPr lang="ru-RU" dirty="0"/>
              <a:t> </a:t>
            </a:r>
            <a:r>
              <a:rPr lang="ru-RU" dirty="0" err="1"/>
              <a:t>дорожньо-транспортної</a:t>
            </a:r>
            <a:r>
              <a:rPr lang="ru-RU" dirty="0"/>
              <a:t> </a:t>
            </a:r>
            <a:r>
              <a:rPr lang="ru-RU" dirty="0" err="1"/>
              <a:t>пригоди</a:t>
            </a:r>
            <a:r>
              <a:rPr lang="ru-RU" dirty="0"/>
              <a:t>, 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загинули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травмовані</a:t>
            </a:r>
            <a:r>
              <a:rPr lang="ru-RU" dirty="0"/>
              <a:t> люди, </a:t>
            </a:r>
            <a:r>
              <a:rPr lang="ru-RU" dirty="0" err="1"/>
              <a:t>або</a:t>
            </a:r>
            <a:r>
              <a:rPr lang="ru-RU" dirty="0"/>
              <a:t> вчинено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злочини</a:t>
            </a:r>
            <a:r>
              <a:rPr lang="ru-RU" dirty="0"/>
              <a:t> на </a:t>
            </a:r>
            <a:r>
              <a:rPr lang="ru-RU" dirty="0" err="1"/>
              <a:t>дорозі</a:t>
            </a:r>
            <a:r>
              <a:rPr lang="ru-RU" dirty="0"/>
              <a:t>, </a:t>
            </a:r>
            <a:r>
              <a:rPr lang="ru-RU" dirty="0" err="1"/>
              <a:t>порушник</a:t>
            </a:r>
            <a:r>
              <a:rPr lang="ru-RU" dirty="0"/>
              <a:t> </a:t>
            </a:r>
            <a:r>
              <a:rPr lang="ru-RU" dirty="0" err="1"/>
              <a:t>притягається</a:t>
            </a:r>
            <a:r>
              <a:rPr lang="ru-RU" dirty="0"/>
              <a:t> до </a:t>
            </a:r>
            <a:r>
              <a:rPr lang="ru-RU" dirty="0" err="1"/>
              <a:t>кримінальної</a:t>
            </a:r>
            <a:r>
              <a:rPr lang="ru-RU" dirty="0"/>
              <a:t> </a:t>
            </a:r>
            <a:r>
              <a:rPr lang="ru-RU" dirty="0" err="1"/>
              <a:t>відповідальності</a:t>
            </a:r>
            <a:r>
              <a:rPr lang="ru-RU" dirty="0"/>
              <a:t> </a:t>
            </a:r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Кримінальним</a:t>
            </a:r>
            <a:r>
              <a:rPr lang="ru-RU" dirty="0"/>
              <a:t> кодексом </a:t>
            </a:r>
            <a:r>
              <a:rPr lang="ru-RU" dirty="0" err="1"/>
              <a:t>України</a:t>
            </a:r>
            <a:r>
              <a:rPr lang="ru-RU" dirty="0"/>
              <a:t>.</a:t>
            </a:r>
          </a:p>
          <a:p>
            <a:pPr algn="just"/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/>
              <a:t>внаслідок ДТП </a:t>
            </a:r>
            <a:r>
              <a:rPr lang="ru-RU" dirty="0" err="1"/>
              <a:t>пошкоджені</a:t>
            </a:r>
            <a:r>
              <a:rPr lang="ru-RU" dirty="0"/>
              <a:t> ТЗ, </a:t>
            </a:r>
            <a:r>
              <a:rPr lang="ru-RU" dirty="0" err="1"/>
              <a:t>інше</a:t>
            </a:r>
            <a:r>
              <a:rPr lang="ru-RU" dirty="0"/>
              <a:t> </a:t>
            </a:r>
            <a:r>
              <a:rPr lang="ru-RU" dirty="0" err="1"/>
              <a:t>майно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виникла</a:t>
            </a:r>
            <a:r>
              <a:rPr lang="ru-RU" dirty="0"/>
              <a:t> </a:t>
            </a:r>
            <a:r>
              <a:rPr lang="ru-RU" dirty="0" err="1"/>
              <a:t>інша</a:t>
            </a:r>
            <a:r>
              <a:rPr lang="ru-RU" dirty="0"/>
              <a:t> шкода (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водія</a:t>
            </a:r>
            <a:r>
              <a:rPr lang="ru-RU" dirty="0"/>
              <a:t> з </a:t>
            </a:r>
            <a:r>
              <a:rPr lang="ru-RU" dirty="0" err="1"/>
              <a:t>якихось</a:t>
            </a:r>
            <a:r>
              <a:rPr lang="ru-RU" dirty="0"/>
              <a:t> причин не </a:t>
            </a:r>
            <a:r>
              <a:rPr lang="ru-RU" dirty="0" err="1"/>
              <a:t>притягли</a:t>
            </a:r>
            <a:r>
              <a:rPr lang="ru-RU" dirty="0"/>
              <a:t> до </a:t>
            </a:r>
            <a:r>
              <a:rPr lang="ru-RU" dirty="0" err="1"/>
              <a:t>адміністративної</a:t>
            </a:r>
            <a:r>
              <a:rPr lang="ru-RU" dirty="0"/>
              <a:t> </a:t>
            </a:r>
            <a:r>
              <a:rPr lang="ru-RU" dirty="0" err="1"/>
              <a:t>відповідальності</a:t>
            </a:r>
            <a:r>
              <a:rPr lang="ru-RU" dirty="0"/>
              <a:t>),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зобов'язаний</a:t>
            </a:r>
            <a:r>
              <a:rPr lang="ru-RU" dirty="0"/>
              <a:t> </a:t>
            </a:r>
            <a:r>
              <a:rPr lang="ru-RU" dirty="0" err="1"/>
              <a:t>відшкодувати</a:t>
            </a:r>
            <a:r>
              <a:rPr lang="ru-RU" dirty="0"/>
              <a:t> </a:t>
            </a:r>
            <a:r>
              <a:rPr lang="ru-RU" dirty="0" err="1"/>
              <a:t>цю</a:t>
            </a:r>
            <a:r>
              <a:rPr lang="ru-RU" dirty="0"/>
              <a:t> шкоду. В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</a:t>
            </a:r>
            <a:r>
              <a:rPr lang="ru-RU" dirty="0" err="1"/>
              <a:t>цивільно-правова</a:t>
            </a:r>
            <a:r>
              <a:rPr lang="ru-RU" dirty="0"/>
              <a:t> </a:t>
            </a:r>
            <a:r>
              <a:rPr lang="ru-RU" dirty="0" err="1"/>
              <a:t>відповідальність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003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93"/>
    </mc:Choice>
    <mc:Fallback>
      <p:transition spd="slow" advTm="17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56895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79512" y="11663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err="1">
                <a:solidFill>
                  <a:srgbClr val="0070C0"/>
                </a:solidFill>
              </a:rPr>
              <a:t>Дорожні</a:t>
            </a:r>
            <a:r>
              <a:rPr lang="ru-RU" sz="2400" b="1" i="1" u="sng" dirty="0">
                <a:solidFill>
                  <a:srgbClr val="0070C0"/>
                </a:solidFill>
              </a:rPr>
              <a:t> знаки та </a:t>
            </a:r>
            <a:r>
              <a:rPr lang="ru-RU" sz="2400" b="1" i="1" u="sng" dirty="0" err="1">
                <a:solidFill>
                  <a:srgbClr val="0070C0"/>
                </a:solidFill>
              </a:rPr>
              <a:t>їх</a:t>
            </a:r>
            <a:r>
              <a:rPr lang="ru-RU" sz="2400" b="1" i="1" u="sng" dirty="0">
                <a:solidFill>
                  <a:srgbClr val="0070C0"/>
                </a:solidFill>
              </a:rPr>
              <a:t> </a:t>
            </a:r>
            <a:r>
              <a:rPr lang="ru-RU" sz="2400" b="1" i="1" u="sng" dirty="0" err="1">
                <a:solidFill>
                  <a:srgbClr val="0070C0"/>
                </a:solidFill>
              </a:rPr>
              <a:t>значення</a:t>
            </a:r>
            <a:r>
              <a:rPr lang="ru-RU" sz="2400" b="1" i="1" u="sng" dirty="0">
                <a:solidFill>
                  <a:srgbClr val="0070C0"/>
                </a:solidFill>
              </a:rPr>
              <a:t> в </a:t>
            </a:r>
            <a:r>
              <a:rPr lang="ru-RU" sz="2400" b="1" i="1" u="sng" dirty="0" err="1">
                <a:solidFill>
                  <a:srgbClr val="0070C0"/>
                </a:solidFill>
              </a:rPr>
              <a:t>загальній</a:t>
            </a:r>
            <a:r>
              <a:rPr lang="ru-RU" sz="2400" b="1" i="1" u="sng" dirty="0">
                <a:solidFill>
                  <a:srgbClr val="0070C0"/>
                </a:solidFill>
              </a:rPr>
              <a:t> </a:t>
            </a:r>
            <a:r>
              <a:rPr lang="ru-RU" sz="2400" b="1" i="1" u="sng" dirty="0" err="1">
                <a:solidFill>
                  <a:srgbClr val="0070C0"/>
                </a:solidFill>
              </a:rPr>
              <a:t>системі</a:t>
            </a:r>
            <a:r>
              <a:rPr lang="ru-RU" sz="2400" b="1" i="1" u="sng" dirty="0">
                <a:solidFill>
                  <a:srgbClr val="0070C0"/>
                </a:solidFill>
              </a:rPr>
              <a:t> </a:t>
            </a:r>
            <a:r>
              <a:rPr lang="ru-RU" sz="2400" b="1" i="1" u="sng" dirty="0" err="1">
                <a:solidFill>
                  <a:srgbClr val="0070C0"/>
                </a:solidFill>
              </a:rPr>
              <a:t>організації</a:t>
            </a:r>
            <a:r>
              <a:rPr lang="ru-RU" sz="2400" b="1" i="1" u="sng" dirty="0">
                <a:solidFill>
                  <a:srgbClr val="0070C0"/>
                </a:solidFill>
              </a:rPr>
              <a:t> </a:t>
            </a:r>
            <a:r>
              <a:rPr lang="ru-RU" sz="2400" b="1" i="1" u="sng" dirty="0" err="1">
                <a:solidFill>
                  <a:srgbClr val="0070C0"/>
                </a:solidFill>
              </a:rPr>
              <a:t>дорожнього</a:t>
            </a:r>
            <a:r>
              <a:rPr lang="ru-RU" sz="2400" b="1" i="1" u="sng" dirty="0">
                <a:solidFill>
                  <a:srgbClr val="0070C0"/>
                </a:solidFill>
              </a:rPr>
              <a:t> </a:t>
            </a:r>
            <a:r>
              <a:rPr lang="ru-RU" sz="2400" b="1" i="1" u="sng" dirty="0" err="1">
                <a:solidFill>
                  <a:srgbClr val="0070C0"/>
                </a:solidFill>
              </a:rPr>
              <a:t>руху,класифікація</a:t>
            </a:r>
            <a:endParaRPr lang="ru-RU" sz="2400" b="1" i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6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2"/>
    </mc:Choice>
    <mc:Fallback>
      <p:transition spd="slow" advTm="8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56895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76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24"/>
    </mc:Choice>
    <mc:Fallback>
      <p:transition spd="slow" advTm="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25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60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9"/>
    </mc:Choice>
    <mc:Fallback>
      <p:transition spd="slow" advTm="8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1520" y="332656"/>
            <a:ext cx="8424936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700" b="1" dirty="0" err="1" smtClean="0">
                <a:latin typeface="Times New Roman" pitchFamily="18" charset="0"/>
                <a:cs typeface="Times New Roman" pitchFamily="18" charset="0"/>
              </a:rPr>
              <a:t>Загальнообов'язкове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latin typeface="Times New Roman" pitchFamily="18" charset="0"/>
                <a:cs typeface="Times New Roman" pitchFamily="18" charset="0"/>
              </a:rPr>
              <a:t>державне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latin typeface="Times New Roman" pitchFamily="18" charset="0"/>
                <a:cs typeface="Times New Roman" pitchFamily="18" charset="0"/>
              </a:rPr>
              <a:t>соціальне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latin typeface="Times New Roman" pitchFamily="18" charset="0"/>
                <a:cs typeface="Times New Roman" pitchFamily="18" charset="0"/>
              </a:rPr>
              <a:t>страхування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— система,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матеріальне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настання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страхового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пенсійного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непрацездатність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хвороба і т. ін.), 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соціальних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послуг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бюджету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відповідного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Фонду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соціального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страхування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формується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шляхом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сплати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обов'язкових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внесків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юридичними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фізичними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особами, 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Страхові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фонди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некомерційними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самоврядними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організаціями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здійснюють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керівництво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визначеними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законом видами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загальнообов'язкового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державного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соціального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страхування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провадять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акумуляцію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внесків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контроль 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коштів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фінансування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виплат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загальнообов'язковим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державним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соціальним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страхуванням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здійснюють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функції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затвердженими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статутами.</a:t>
            </a:r>
          </a:p>
          <a:p>
            <a:pPr algn="just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Кошти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цільових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фондів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включаються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до складу Державного бюджету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Взяття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облік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страхувальників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збору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обліку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коштів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контроль 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повнотою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своєчасністю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сплати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Державного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реєстру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загальнообов’язкового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державного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соціального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страхування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у тому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числі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персоніфікованого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обліку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відомостей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застрахованих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здійснюють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органи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доходів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зборів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Пенсійний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фонд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межах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компетенції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визначеної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законом.</a:t>
            </a:r>
          </a:p>
          <a:p>
            <a:pPr algn="just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фондами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загальнообов'язкового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державного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соціального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страхування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здійснюють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правління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виконавчі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дирекції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фондів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які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визначені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законами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конкретні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види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соціального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страхування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свою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чергу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контроль 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виконанням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статутних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цільовим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коштів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відповідним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фондом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загальнообов'язкового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державного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соціального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страхування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здійснює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Наглядова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рада. З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цією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метою до складу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Наглядової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ради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рівній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представники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від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застрахованих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роботодавців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5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88"/>
    </mc:Choice>
    <mc:Fallback>
      <p:transition spd="slow" advTm="36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96944" cy="633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97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68"/>
    </mc:Choice>
    <mc:Fallback>
      <p:transition spd="slow" advTm="13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69127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88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6"/>
    </mc:Choice>
    <mc:Fallback>
      <p:transition spd="slow" advTm="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496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79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6"/>
    </mc:Choice>
    <mc:Fallback>
      <p:transition spd="slow" advTm="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71002" y="188640"/>
            <a:ext cx="8568952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Електри́чний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 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упорядкований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спрямований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рух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заряджених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частинок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носіїв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електричного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заряду) у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речовині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вакуумі</a:t>
            </a:r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err="1">
                <a:solidFill>
                  <a:srgbClr val="0070C0"/>
                </a:solidFill>
              </a:rPr>
              <a:t>Рухомі</a:t>
            </a:r>
            <a:r>
              <a:rPr lang="ru-RU" sz="2400" b="1" i="1" dirty="0">
                <a:solidFill>
                  <a:srgbClr val="0070C0"/>
                </a:solidFill>
              </a:rPr>
              <a:t> заряди</a:t>
            </a:r>
            <a:r>
              <a:rPr lang="ru-RU" sz="2400" i="1" dirty="0">
                <a:solidFill>
                  <a:srgbClr val="0070C0"/>
                </a:solidFill>
              </a:rPr>
              <a:t>, які </a:t>
            </a:r>
            <a:r>
              <a:rPr lang="ru-RU" sz="2400" i="1" dirty="0" err="1">
                <a:solidFill>
                  <a:srgbClr val="0070C0"/>
                </a:solidFill>
              </a:rPr>
              <a:t>створюють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електричний</a:t>
            </a:r>
            <a:r>
              <a:rPr lang="ru-RU" sz="2400" i="1" dirty="0">
                <a:solidFill>
                  <a:srgbClr val="0070C0"/>
                </a:solidFill>
              </a:rPr>
              <a:t> струм, </a:t>
            </a:r>
            <a:r>
              <a:rPr lang="ru-RU" sz="2400" i="1" dirty="0" err="1">
                <a:solidFill>
                  <a:srgbClr val="0070C0"/>
                </a:solidFill>
              </a:rPr>
              <a:t>називають</a:t>
            </a:r>
            <a:r>
              <a:rPr lang="ru-RU" sz="2400" i="1" dirty="0">
                <a:solidFill>
                  <a:srgbClr val="0070C0"/>
                </a:solidFill>
              </a:rPr>
              <a:t> </a:t>
            </a:r>
            <a:r>
              <a:rPr lang="ru-RU" sz="2400" i="1" dirty="0" err="1">
                <a:solidFill>
                  <a:srgbClr val="0070C0"/>
                </a:solidFill>
              </a:rPr>
              <a:t>носіями</a:t>
            </a:r>
            <a:r>
              <a:rPr lang="ru-RU" sz="2400" i="1" dirty="0">
                <a:solidFill>
                  <a:srgbClr val="0070C0"/>
                </a:solidFill>
              </a:rPr>
              <a:t> струму: у </a:t>
            </a:r>
            <a:r>
              <a:rPr lang="ru-RU" sz="2400" i="1" dirty="0" err="1">
                <a:solidFill>
                  <a:srgbClr val="0070C0"/>
                </a:solidFill>
                <a:hlinkClick r:id="rId2" tooltip="Метали"/>
              </a:rPr>
              <a:t>металах</a:t>
            </a:r>
            <a:r>
              <a:rPr lang="ru-RU" sz="2400" i="1" dirty="0">
                <a:solidFill>
                  <a:srgbClr val="0070C0"/>
                </a:solidFill>
              </a:rPr>
              <a:t> </a:t>
            </a:r>
            <a:r>
              <a:rPr lang="ru-RU" sz="2400" i="1" dirty="0" err="1">
                <a:solidFill>
                  <a:srgbClr val="0070C0"/>
                </a:solidFill>
              </a:rPr>
              <a:t>це</a:t>
            </a:r>
            <a:r>
              <a:rPr lang="ru-RU" sz="2400" i="1" dirty="0">
                <a:solidFill>
                  <a:srgbClr val="0070C0"/>
                </a:solidFill>
              </a:rPr>
              <a:t> </a:t>
            </a:r>
            <a:r>
              <a:rPr lang="ru-RU" sz="2400" i="1" dirty="0" err="1">
                <a:solidFill>
                  <a:srgbClr val="0070C0"/>
                </a:solidFill>
                <a:hlinkClick r:id="rId3" tooltip="Електрон"/>
              </a:rPr>
              <a:t>електрони</a:t>
            </a:r>
            <a:r>
              <a:rPr lang="ru-RU" sz="2400" i="1" dirty="0">
                <a:solidFill>
                  <a:srgbClr val="0070C0"/>
                </a:solidFill>
              </a:rPr>
              <a:t>, у </a:t>
            </a:r>
            <a:r>
              <a:rPr lang="ru-RU" sz="2400" i="1" dirty="0" err="1">
                <a:solidFill>
                  <a:srgbClr val="0070C0"/>
                </a:solidFill>
                <a:hlinkClick r:id="rId4" tooltip="Напівпровідник"/>
              </a:rPr>
              <a:t>напівпровідниках</a:t>
            </a:r>
            <a:r>
              <a:rPr lang="ru-RU" sz="2400" i="1" dirty="0">
                <a:solidFill>
                  <a:srgbClr val="0070C0"/>
                </a:solidFill>
              </a:rPr>
              <a:t> — </a:t>
            </a:r>
            <a:r>
              <a:rPr lang="ru-RU" sz="2400" i="1" dirty="0" err="1">
                <a:solidFill>
                  <a:srgbClr val="0070C0"/>
                </a:solidFill>
                <a:hlinkClick r:id="rId3" tooltip="Електрон"/>
              </a:rPr>
              <a:t>електрони</a:t>
            </a:r>
            <a:r>
              <a:rPr lang="ru-RU" sz="2400" i="1" dirty="0">
                <a:solidFill>
                  <a:srgbClr val="0070C0"/>
                </a:solidFill>
              </a:rPr>
              <a:t> та </a:t>
            </a:r>
            <a:r>
              <a:rPr lang="ru-RU" sz="2400" i="1" dirty="0" err="1">
                <a:solidFill>
                  <a:srgbClr val="0070C0"/>
                </a:solidFill>
                <a:hlinkClick r:id="rId5" tooltip="Дірка (квазічастинка)"/>
              </a:rPr>
              <a:t>дірки</a:t>
            </a:r>
            <a:r>
              <a:rPr lang="ru-RU" sz="2400" i="1" dirty="0">
                <a:solidFill>
                  <a:srgbClr val="0070C0"/>
                </a:solidFill>
              </a:rPr>
              <a:t>, в </a:t>
            </a:r>
            <a:r>
              <a:rPr lang="ru-RU" sz="2400" i="1" dirty="0" err="1">
                <a:solidFill>
                  <a:srgbClr val="0070C0"/>
                </a:solidFill>
                <a:hlinkClick r:id="rId6" tooltip="Електроліти"/>
              </a:rPr>
              <a:t>електролітах</a:t>
            </a:r>
            <a:r>
              <a:rPr lang="ru-RU" sz="2400" i="1" dirty="0">
                <a:solidFill>
                  <a:srgbClr val="0070C0"/>
                </a:solidFill>
              </a:rPr>
              <a:t> — позитивно та негативно </a:t>
            </a:r>
            <a:r>
              <a:rPr lang="ru-RU" sz="2400" i="1" dirty="0" err="1">
                <a:solidFill>
                  <a:srgbClr val="0070C0"/>
                </a:solidFill>
              </a:rPr>
              <a:t>заряджені</a:t>
            </a:r>
            <a:r>
              <a:rPr lang="ru-RU" sz="2400" i="1" dirty="0">
                <a:solidFill>
                  <a:srgbClr val="0070C0"/>
                </a:solidFill>
              </a:rPr>
              <a:t> </a:t>
            </a:r>
            <a:r>
              <a:rPr lang="ru-RU" sz="2400" i="1" dirty="0" err="1">
                <a:solidFill>
                  <a:srgbClr val="0070C0"/>
                </a:solidFill>
                <a:hlinkClick r:id="rId7" tooltip="Іон"/>
              </a:rPr>
              <a:t>йони</a:t>
            </a:r>
            <a:r>
              <a:rPr lang="ru-RU" sz="2400" i="1" dirty="0">
                <a:solidFill>
                  <a:srgbClr val="0070C0"/>
                </a:solidFill>
              </a:rPr>
              <a:t>, в </a:t>
            </a:r>
            <a:r>
              <a:rPr lang="ru-RU" sz="2400" i="1" dirty="0" err="1">
                <a:solidFill>
                  <a:srgbClr val="0070C0"/>
                </a:solidFill>
              </a:rPr>
              <a:t>іонізованих</a:t>
            </a:r>
            <a:r>
              <a:rPr lang="ru-RU" sz="2400" i="1" dirty="0">
                <a:solidFill>
                  <a:srgbClr val="0070C0"/>
                </a:solidFill>
              </a:rPr>
              <a:t> </a:t>
            </a:r>
            <a:r>
              <a:rPr lang="ru-RU" sz="2400" i="1" dirty="0">
                <a:solidFill>
                  <a:srgbClr val="0070C0"/>
                </a:solidFill>
                <a:hlinkClick r:id="rId8" tooltip="Газ"/>
              </a:rPr>
              <a:t>газах</a:t>
            </a:r>
            <a:r>
              <a:rPr lang="ru-RU" sz="2400" i="1" dirty="0">
                <a:solidFill>
                  <a:srgbClr val="0070C0"/>
                </a:solidFill>
              </a:rPr>
              <a:t> — </a:t>
            </a:r>
            <a:r>
              <a:rPr lang="ru-RU" sz="2400" i="1" dirty="0" err="1">
                <a:solidFill>
                  <a:srgbClr val="0070C0"/>
                </a:solidFill>
                <a:hlinkClick r:id="rId7" tooltip="Іон"/>
              </a:rPr>
              <a:t>йони</a:t>
            </a:r>
            <a:r>
              <a:rPr lang="ru-RU" sz="2400" i="1" dirty="0">
                <a:solidFill>
                  <a:srgbClr val="0070C0"/>
                </a:solidFill>
              </a:rPr>
              <a:t> й </a:t>
            </a:r>
            <a:r>
              <a:rPr lang="ru-RU" sz="2400" i="1" dirty="0" err="1">
                <a:solidFill>
                  <a:srgbClr val="0070C0"/>
                </a:solidFill>
                <a:hlinkClick r:id="rId3" tooltip="Електрон"/>
              </a:rPr>
              <a:t>електрони</a:t>
            </a:r>
            <a:r>
              <a:rPr lang="ru-RU" sz="2400" i="1" dirty="0">
                <a:solidFill>
                  <a:srgbClr val="0070C0"/>
                </a:solidFill>
              </a:rPr>
              <a:t>.</a:t>
            </a:r>
            <a:endParaRPr lang="ru-RU" sz="24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solidFill>
                  <a:srgbClr val="0070C0"/>
                </a:solidFill>
              </a:rPr>
              <a:t>   </a:t>
            </a:r>
            <a:r>
              <a:rPr lang="ru-RU" sz="2200" b="1" dirty="0" err="1" smtClean="0">
                <a:solidFill>
                  <a:srgbClr val="0070C0"/>
                </a:solidFill>
              </a:rPr>
              <a:t>Поняття</a:t>
            </a:r>
            <a:r>
              <a:rPr lang="ru-RU" sz="2200" dirty="0">
                <a:solidFill>
                  <a:srgbClr val="0070C0"/>
                </a:solidFill>
              </a:rPr>
              <a:t> </a:t>
            </a:r>
            <a:r>
              <a:rPr lang="ru-RU" sz="2200" dirty="0" err="1">
                <a:solidFill>
                  <a:srgbClr val="0070C0"/>
                </a:solidFill>
                <a:hlinkClick r:id="rId9" tooltip="Період коливань"/>
              </a:rPr>
              <a:t>періоду</a:t>
            </a:r>
            <a:r>
              <a:rPr lang="ru-RU" sz="2200" dirty="0">
                <a:solidFill>
                  <a:srgbClr val="0070C0"/>
                </a:solidFill>
              </a:rPr>
              <a:t> та </a:t>
            </a:r>
            <a:r>
              <a:rPr lang="ru-RU" sz="2200" dirty="0" err="1">
                <a:solidFill>
                  <a:srgbClr val="0070C0"/>
                </a:solidFill>
                <a:hlinkClick r:id="rId10" tooltip="Частота"/>
              </a:rPr>
              <a:t>частоти</a:t>
            </a:r>
            <a:r>
              <a:rPr lang="ru-RU" sz="2200" dirty="0">
                <a:solidFill>
                  <a:srgbClr val="0070C0"/>
                </a:solidFill>
              </a:rPr>
              <a:t> </a:t>
            </a:r>
            <a:r>
              <a:rPr lang="ru-RU" sz="2200" dirty="0" err="1">
                <a:solidFill>
                  <a:srgbClr val="0070C0"/>
                </a:solidFill>
              </a:rPr>
              <a:t>стосуються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err="1">
                <a:solidFill>
                  <a:srgbClr val="0070C0"/>
                </a:solidFill>
              </a:rPr>
              <a:t>змінного</a:t>
            </a:r>
            <a:r>
              <a:rPr lang="ru-RU" sz="2200" dirty="0">
                <a:solidFill>
                  <a:srgbClr val="0070C0"/>
                </a:solidFill>
              </a:rPr>
              <a:t> струму, </a:t>
            </a:r>
            <a:r>
              <a:rPr lang="ru-RU" sz="2200" dirty="0" err="1">
                <a:solidFill>
                  <a:srgbClr val="0070C0"/>
                </a:solidFill>
              </a:rPr>
              <a:t>що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err="1">
                <a:solidFill>
                  <a:srgbClr val="0070C0"/>
                </a:solidFill>
              </a:rPr>
              <a:t>періодично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err="1">
                <a:solidFill>
                  <a:srgbClr val="0070C0"/>
                </a:solidFill>
              </a:rPr>
              <a:t>змінює</a:t>
            </a:r>
            <a:r>
              <a:rPr lang="ru-RU" sz="2200" dirty="0">
                <a:solidFill>
                  <a:srgbClr val="0070C0"/>
                </a:solidFill>
              </a:rPr>
              <a:t> силу та/</a:t>
            </a:r>
            <a:r>
              <a:rPr lang="ru-RU" sz="2200" dirty="0" err="1">
                <a:solidFill>
                  <a:srgbClr val="0070C0"/>
                </a:solidFill>
              </a:rPr>
              <a:t>або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err="1">
                <a:solidFill>
                  <a:srgbClr val="0070C0"/>
                </a:solidFill>
              </a:rPr>
              <a:t>напрям</a:t>
            </a:r>
            <a:r>
              <a:rPr lang="ru-RU" sz="2200" dirty="0">
                <a:solidFill>
                  <a:srgbClr val="0070C0"/>
                </a:solidFill>
              </a:rPr>
              <a:t> у тому </a:t>
            </a:r>
            <a:r>
              <a:rPr lang="ru-RU" sz="2200" dirty="0" err="1">
                <a:solidFill>
                  <a:srgbClr val="0070C0"/>
                </a:solidFill>
              </a:rPr>
              <a:t>числі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err="1">
                <a:solidFill>
                  <a:srgbClr val="0070C0"/>
                </a:solidFill>
              </a:rPr>
              <a:t>промислового</a:t>
            </a:r>
            <a:r>
              <a:rPr lang="ru-RU" sz="2200" dirty="0">
                <a:solidFill>
                  <a:srgbClr val="0070C0"/>
                </a:solidFill>
              </a:rPr>
              <a:t>, </a:t>
            </a:r>
            <a:r>
              <a:rPr lang="ru-RU" sz="2200" dirty="0" err="1">
                <a:solidFill>
                  <a:srgbClr val="0070C0"/>
                </a:solidFill>
              </a:rPr>
              <a:t>що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err="1">
                <a:solidFill>
                  <a:srgbClr val="0070C0"/>
                </a:solidFill>
              </a:rPr>
              <a:t>змінюється</a:t>
            </a:r>
            <a:r>
              <a:rPr lang="ru-RU" sz="2200" dirty="0">
                <a:solidFill>
                  <a:srgbClr val="0070C0"/>
                </a:solidFill>
              </a:rPr>
              <a:t> за </a:t>
            </a:r>
            <a:r>
              <a:rPr lang="ru-RU" sz="2200" dirty="0" err="1">
                <a:solidFill>
                  <a:srgbClr val="0070C0"/>
                </a:solidFill>
              </a:rPr>
              <a:t>гармонічним</a:t>
            </a:r>
            <a:r>
              <a:rPr lang="ru-RU" sz="2200" dirty="0">
                <a:solidFill>
                  <a:srgbClr val="0070C0"/>
                </a:solidFill>
              </a:rPr>
              <a:t> законом.</a:t>
            </a:r>
          </a:p>
          <a:p>
            <a:pPr algn="just"/>
            <a:r>
              <a:rPr lang="ru-RU" sz="2200" i="1" dirty="0" err="1">
                <a:solidFill>
                  <a:srgbClr val="0070C0"/>
                </a:solidFill>
              </a:rPr>
              <a:t>Період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електричного</a:t>
            </a:r>
            <a:r>
              <a:rPr lang="ru-RU" sz="2200" i="1" dirty="0">
                <a:solidFill>
                  <a:srgbClr val="0070C0"/>
                </a:solidFill>
              </a:rPr>
              <a:t> струму</a:t>
            </a:r>
            <a:r>
              <a:rPr lang="ru-RU" sz="2200" dirty="0">
                <a:solidFill>
                  <a:srgbClr val="0070C0"/>
                </a:solidFill>
              </a:rPr>
              <a:t> — </a:t>
            </a:r>
            <a:r>
              <a:rPr lang="ru-RU" sz="2200" dirty="0" err="1">
                <a:solidFill>
                  <a:srgbClr val="0070C0"/>
                </a:solidFill>
              </a:rPr>
              <a:t>найменший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err="1">
                <a:solidFill>
                  <a:srgbClr val="0070C0"/>
                </a:solidFill>
              </a:rPr>
              <a:t>проміжок</a:t>
            </a:r>
            <a:r>
              <a:rPr lang="ru-RU" sz="2200" dirty="0">
                <a:solidFill>
                  <a:srgbClr val="0070C0"/>
                </a:solidFill>
              </a:rPr>
              <a:t> часу, за </a:t>
            </a:r>
            <a:r>
              <a:rPr lang="ru-RU" sz="2200" dirty="0" err="1">
                <a:solidFill>
                  <a:srgbClr val="0070C0"/>
                </a:solidFill>
              </a:rPr>
              <a:t>який</a:t>
            </a:r>
            <a:r>
              <a:rPr lang="ru-RU" sz="2200" dirty="0">
                <a:solidFill>
                  <a:srgbClr val="0070C0"/>
                </a:solidFill>
              </a:rPr>
              <a:t>, </a:t>
            </a:r>
            <a:r>
              <a:rPr lang="ru-RU" sz="2200" dirty="0" err="1">
                <a:solidFill>
                  <a:srgbClr val="0070C0"/>
                </a:solidFill>
              </a:rPr>
              <a:t>повторюються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err="1">
                <a:solidFill>
                  <a:srgbClr val="0070C0"/>
                </a:solidFill>
              </a:rPr>
              <a:t>миттєві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err="1">
                <a:solidFill>
                  <a:srgbClr val="0070C0"/>
                </a:solidFill>
              </a:rPr>
              <a:t>значення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err="1">
                <a:solidFill>
                  <a:srgbClr val="0070C0"/>
                </a:solidFill>
              </a:rPr>
              <a:t>періодичного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err="1">
                <a:solidFill>
                  <a:srgbClr val="0070C0"/>
                </a:solidFill>
              </a:rPr>
              <a:t>електричного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smtClean="0">
                <a:solidFill>
                  <a:srgbClr val="0070C0"/>
                </a:solidFill>
              </a:rPr>
              <a:t>струму.</a:t>
            </a:r>
            <a:endParaRPr lang="ru-RU" sz="2200" dirty="0">
              <a:solidFill>
                <a:srgbClr val="0070C0"/>
              </a:solidFill>
            </a:endParaRPr>
          </a:p>
          <a:p>
            <a:pPr algn="just"/>
            <a:r>
              <a:rPr lang="ru-RU" sz="2200" i="1" dirty="0">
                <a:solidFill>
                  <a:srgbClr val="0070C0"/>
                </a:solidFill>
              </a:rPr>
              <a:t>Частота </a:t>
            </a:r>
            <a:r>
              <a:rPr lang="ru-RU" sz="2200" i="1" dirty="0" err="1">
                <a:solidFill>
                  <a:srgbClr val="0070C0"/>
                </a:solidFill>
              </a:rPr>
              <a:t>електричного</a:t>
            </a:r>
            <a:r>
              <a:rPr lang="ru-RU" sz="2200" i="1" dirty="0">
                <a:solidFill>
                  <a:srgbClr val="0070C0"/>
                </a:solidFill>
              </a:rPr>
              <a:t> струму</a:t>
            </a:r>
            <a:r>
              <a:rPr lang="ru-RU" sz="2200" dirty="0">
                <a:solidFill>
                  <a:srgbClr val="0070C0"/>
                </a:solidFill>
              </a:rPr>
              <a:t> — величина, </a:t>
            </a:r>
            <a:r>
              <a:rPr lang="ru-RU" sz="2200" dirty="0" err="1">
                <a:solidFill>
                  <a:srgbClr val="0070C0"/>
                </a:solidFill>
              </a:rPr>
              <a:t>обернена</a:t>
            </a:r>
            <a:r>
              <a:rPr lang="ru-RU" sz="2200" dirty="0">
                <a:solidFill>
                  <a:srgbClr val="0070C0"/>
                </a:solidFill>
              </a:rPr>
              <a:t> до </a:t>
            </a:r>
            <a:r>
              <a:rPr lang="ru-RU" sz="2200" dirty="0" err="1">
                <a:solidFill>
                  <a:srgbClr val="0070C0"/>
                </a:solidFill>
              </a:rPr>
              <a:t>періоду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err="1">
                <a:solidFill>
                  <a:srgbClr val="0070C0"/>
                </a:solidFill>
              </a:rPr>
              <a:t>електричного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dirty="0" smtClean="0">
                <a:solidFill>
                  <a:srgbClr val="0070C0"/>
                </a:solidFill>
              </a:rPr>
              <a:t>струму. </a:t>
            </a:r>
            <a:r>
              <a:rPr lang="ru-RU" sz="2200" dirty="0">
                <a:solidFill>
                  <a:srgbClr val="0070C0"/>
                </a:solidFill>
              </a:rPr>
              <a:t>Частота струму </a:t>
            </a:r>
            <a:r>
              <a:rPr lang="ru-RU" sz="2200" dirty="0" err="1">
                <a:solidFill>
                  <a:srgbClr val="0070C0"/>
                </a:solidFill>
              </a:rPr>
              <a:t>вимірюється</a:t>
            </a:r>
            <a:r>
              <a:rPr lang="ru-RU" sz="2200" dirty="0">
                <a:solidFill>
                  <a:srgbClr val="0070C0"/>
                </a:solidFill>
              </a:rPr>
              <a:t> в </a:t>
            </a:r>
            <a:r>
              <a:rPr lang="ru-RU" sz="2200" dirty="0">
                <a:solidFill>
                  <a:srgbClr val="0070C0"/>
                </a:solidFill>
                <a:hlinkClick r:id="rId11" tooltip="Герц"/>
              </a:rPr>
              <a:t>герцах</a:t>
            </a:r>
            <a:r>
              <a:rPr lang="ru-RU" sz="2200" dirty="0">
                <a:solidFill>
                  <a:srgbClr val="0070C0"/>
                </a:solidFill>
              </a:rPr>
              <a:t> (Гц).</a:t>
            </a:r>
          </a:p>
          <a:p>
            <a:endParaRPr lang="uk-UA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9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87"/>
    </mc:Choice>
    <mc:Fallback>
      <p:transition spd="slow" advTm="13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496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81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8"/>
    </mc:Choice>
    <mc:Fallback>
      <p:transition spd="slow" advTm="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548" y="296652"/>
            <a:ext cx="8064896" cy="504056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Електричні струми у природі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79512" y="548680"/>
            <a:ext cx="871296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/>
            <a:r>
              <a:rPr lang="ru-RU" sz="2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Атмосферна</a:t>
            </a:r>
            <a:r>
              <a:rPr lang="ru-RU" sz="2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електрика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сукупність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електричних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явищ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земній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атмосфері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електричне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поле,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іонізація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провідність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атмосфери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електричні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струми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повітрі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електричні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заряди в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хмарах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грози,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полярні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сяйва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вогні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Ельма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sz="2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Атмосфері</a:t>
            </a:r>
            <a:r>
              <a:rPr lang="ru-RU" sz="2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властива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 tooltip="Електропровідність"/>
              </a:rPr>
              <a:t>електропровідність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зумовлюється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наявністю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ній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позитивних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негативних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зарядів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—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 tooltip="Іон"/>
              </a:rPr>
              <a:t>іонів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Іонізаторами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атмосфери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виступають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 tooltip="Космічні промені"/>
              </a:rPr>
              <a:t>космічні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 tooltip="Космічні промені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 tooltip="Космічні промені"/>
              </a:rPr>
              <a:t>промені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 tooltip="Радіоактивне випромінювання"/>
              </a:rPr>
              <a:t>радіоактивне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 tooltip="Радіоактивне випромінювання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 tooltip="Радіоактивне випромінювання"/>
              </a:rPr>
              <a:t>випромінювання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6" tooltip="Земні породи (ще не написана)"/>
              </a:rPr>
              <a:t>земних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6" tooltip="Земні породи (ще не написана)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6" tooltip="Земні породи (ще не написана)"/>
              </a:rPr>
              <a:t>порід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7" tooltip="Ультрафіолетове випромінювання"/>
              </a:rPr>
              <a:t>ультрафіолетове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та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інше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8" tooltip="Випромінювання Сонця (ще не написана)"/>
              </a:rPr>
              <a:t>випромінювання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8" tooltip="Випромінювання Сонця (ще не написана)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8" tooltip="Випромінювання Сонця (ще не написана)"/>
              </a:rPr>
              <a:t>Сонця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9" tooltip="Блискавка"/>
              </a:rPr>
              <a:t>блискавки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Електропровідність</a:t>
            </a:r>
            <a:r>
              <a:rPr lang="ru-RU" sz="2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атмосфери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змінюється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висотою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 в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часі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вона максимальна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0" tooltip="Літо"/>
              </a:rPr>
              <a:t>влітку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мінімальна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1" tooltip="Зима"/>
              </a:rPr>
              <a:t>взимку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протягом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2" tooltip="Доба"/>
              </a:rPr>
              <a:t>доби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найбільша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3" tooltip="Ранок"/>
              </a:rPr>
              <a:t>вранці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найменша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4" tooltip="Полудень"/>
              </a:rPr>
              <a:t>півдня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5" tooltip="Напруженість електричного поля"/>
              </a:rPr>
              <a:t>Напруженість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5" tooltip="Напруженість електричного поля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5" tooltip="Напруженість електричного поля"/>
              </a:rPr>
              <a:t>електричного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5" tooltip="Напруженість електричного поля"/>
              </a:rPr>
              <a:t> поля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при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ясній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6" tooltip="Погода"/>
              </a:rPr>
              <a:t>погоді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в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середньому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дорівнює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130 в/м і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зменшується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висотою</a:t>
            </a:r>
            <a:r>
              <a:rPr lang="ru-RU" sz="2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9" tooltip="Блискавка"/>
              </a:rPr>
              <a:t>   </a:t>
            </a:r>
            <a:r>
              <a:rPr lang="ru-RU" sz="22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9" tooltip="Блискавка"/>
              </a:rPr>
              <a:t>Блискавка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є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природним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проявом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7" tooltip="Іскровий розряд"/>
              </a:rPr>
              <a:t>іскрового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7" tooltip="Іскровий розряд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7" tooltip="Іскровий розряд"/>
              </a:rPr>
              <a:t>електричного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7" tooltip="Іскровий розряд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7" tooltip="Іскровий розряд"/>
              </a:rPr>
              <a:t>розряду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Встановлено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електричну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природу 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8" tooltip="Полярне сяйво"/>
              </a:rPr>
              <a:t>полярного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8" tooltip="Полярне сяйво"/>
              </a:rPr>
              <a:t>сяйва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9" tooltip="Вогні святого Ельма"/>
              </a:rPr>
              <a:t>Вогні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9" tooltip="Вогні святого Ельма"/>
              </a:rPr>
              <a:t> святого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9" tooltip="Вогні святого Ельма"/>
              </a:rPr>
              <a:t>Ельма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природний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прояв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0"/>
              </a:rPr>
              <a:t>коронного </a:t>
            </a:r>
            <a:r>
              <a:rPr lang="ru-RU" sz="2200" i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0"/>
              </a:rPr>
              <a:t>електричного</a:t>
            </a:r>
            <a:r>
              <a:rPr lang="ru-RU" sz="2200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0"/>
              </a:rPr>
              <a:t> </a:t>
            </a:r>
            <a:r>
              <a:rPr lang="ru-RU" sz="2200" i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0"/>
              </a:rPr>
              <a:t>розряду</a:t>
            </a:r>
            <a:r>
              <a:rPr lang="ru-RU" sz="2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70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87"/>
    </mc:Choice>
    <mc:Fallback>
      <p:transition spd="slow" advTm="18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52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72"/>
    </mc:Choice>
    <mc:Fallback>
      <p:transition spd="slow" advTm="15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ЕЛЕКТРОБЕЗПЕКА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1"/>
          </p:nvPr>
        </p:nvSpPr>
        <p:spPr>
          <a:xfrm>
            <a:off x="395536" y="836712"/>
            <a:ext cx="8259688" cy="5832648"/>
          </a:xfrm>
        </p:spPr>
        <p:txBody>
          <a:bodyPr>
            <a:noAutofit/>
          </a:bodyPr>
          <a:lstStyle/>
          <a:p>
            <a:pPr algn="just"/>
            <a:r>
              <a:rPr lang="ru-RU" sz="2000" i="1" dirty="0">
                <a:solidFill>
                  <a:srgbClr val="0070C0"/>
                </a:solidFill>
              </a:rPr>
              <a:t>Види </a:t>
            </a:r>
            <a:r>
              <a:rPr lang="ru-RU" sz="2000" i="1" dirty="0" err="1">
                <a:solidFill>
                  <a:srgbClr val="0070C0"/>
                </a:solidFill>
              </a:rPr>
              <a:t>наслідків</a:t>
            </a:r>
            <a:r>
              <a:rPr lang="ru-RU" sz="2000" i="1" dirty="0">
                <a:solidFill>
                  <a:srgbClr val="0070C0"/>
                </a:solidFill>
              </a:rPr>
              <a:t> при </a:t>
            </a:r>
            <a:r>
              <a:rPr lang="ru-RU" sz="2000" i="1" dirty="0" err="1">
                <a:solidFill>
                  <a:srgbClr val="0070C0"/>
                </a:solidFill>
              </a:rPr>
              <a:t>ураженні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електричним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струмом</a:t>
            </a:r>
            <a:r>
              <a:rPr lang="ru-RU" sz="2000" i="1" dirty="0">
                <a:solidFill>
                  <a:srgbClr val="0070C0"/>
                </a:solidFill>
              </a:rPr>
              <a:t>:</a:t>
            </a:r>
          </a:p>
          <a:p>
            <a:pPr algn="just"/>
            <a:endParaRPr lang="ru-RU" sz="2000" i="1" dirty="0" smtClean="0">
              <a:solidFill>
                <a:srgbClr val="0070C0"/>
              </a:solidFill>
            </a:endParaRPr>
          </a:p>
          <a:p>
            <a:pPr algn="just"/>
            <a:r>
              <a:rPr lang="ru-RU" sz="2000" i="1" dirty="0" err="1" smtClean="0">
                <a:solidFill>
                  <a:srgbClr val="0070C0"/>
                </a:solidFill>
              </a:rPr>
              <a:t>Електричний</a:t>
            </a:r>
            <a:r>
              <a:rPr lang="ru-RU" sz="2000" i="1" dirty="0" smtClean="0">
                <a:solidFill>
                  <a:srgbClr val="0070C0"/>
                </a:solidFill>
              </a:rPr>
              <a:t> </a:t>
            </a:r>
            <a:r>
              <a:rPr lang="ru-RU" sz="2000" i="1" dirty="0">
                <a:solidFill>
                  <a:srgbClr val="0070C0"/>
                </a:solidFill>
              </a:rPr>
              <a:t>удар — </a:t>
            </a:r>
            <a:r>
              <a:rPr lang="ru-RU" sz="2000" i="1" dirty="0" err="1">
                <a:solidFill>
                  <a:srgbClr val="0070C0"/>
                </a:solidFill>
              </a:rPr>
              <a:t>дія</a:t>
            </a:r>
            <a:r>
              <a:rPr lang="ru-RU" sz="2000" i="1" dirty="0">
                <a:solidFill>
                  <a:srgbClr val="0070C0"/>
                </a:solidFill>
              </a:rPr>
              <a:t> струму на </a:t>
            </a:r>
            <a:r>
              <a:rPr lang="ru-RU" sz="2000" i="1" dirty="0" err="1">
                <a:solidFill>
                  <a:srgbClr val="0070C0"/>
                </a:solidFill>
              </a:rPr>
              <a:t>організм</a:t>
            </a:r>
            <a:r>
              <a:rPr lang="ru-RU" sz="2000" i="1" dirty="0">
                <a:solidFill>
                  <a:srgbClr val="0070C0"/>
                </a:solidFill>
              </a:rPr>
              <a:t> у </a:t>
            </a:r>
            <a:r>
              <a:rPr lang="ru-RU" sz="2000" i="1" dirty="0" err="1">
                <a:solidFill>
                  <a:srgbClr val="0070C0"/>
                </a:solidFill>
              </a:rPr>
              <a:t>підсумку</a:t>
            </a:r>
            <a:r>
              <a:rPr lang="ru-RU" sz="2000" i="1" dirty="0">
                <a:solidFill>
                  <a:srgbClr val="0070C0"/>
                </a:solidFill>
              </a:rPr>
              <a:t> якого, </a:t>
            </a:r>
            <a:r>
              <a:rPr lang="ru-RU" sz="2000" i="1" dirty="0" err="1">
                <a:solidFill>
                  <a:srgbClr val="0070C0"/>
                </a:solidFill>
              </a:rPr>
              <a:t>м'язи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тіла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людини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скорочуються</a:t>
            </a:r>
            <a:r>
              <a:rPr lang="ru-RU" sz="2000" i="1" dirty="0">
                <a:solidFill>
                  <a:srgbClr val="0070C0"/>
                </a:solidFill>
              </a:rPr>
              <a:t> (</a:t>
            </a:r>
            <a:r>
              <a:rPr lang="ru-RU" sz="2000" i="1" dirty="0" err="1">
                <a:solidFill>
                  <a:srgbClr val="0070C0"/>
                </a:solidFill>
              </a:rPr>
              <a:t>судомно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зменшуються</a:t>
            </a:r>
            <a:r>
              <a:rPr lang="ru-RU" sz="2000" i="1" dirty="0">
                <a:solidFill>
                  <a:srgbClr val="0070C0"/>
                </a:solidFill>
              </a:rPr>
              <a:t>). </a:t>
            </a:r>
            <a:r>
              <a:rPr lang="ru-RU" sz="2000" i="1" dirty="0" err="1">
                <a:solidFill>
                  <a:srgbClr val="0070C0"/>
                </a:solidFill>
              </a:rPr>
              <a:t>Встановлено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що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після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електричного</a:t>
            </a:r>
            <a:r>
              <a:rPr lang="ru-RU" sz="2000" i="1" dirty="0">
                <a:solidFill>
                  <a:srgbClr val="0070C0"/>
                </a:solidFill>
              </a:rPr>
              <a:t> удару, </a:t>
            </a:r>
            <a:r>
              <a:rPr lang="ru-RU" sz="2000" i="1" dirty="0" err="1">
                <a:solidFill>
                  <a:srgbClr val="0070C0"/>
                </a:solidFill>
              </a:rPr>
              <a:t>можливий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параліч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важливих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органів</a:t>
            </a:r>
            <a:r>
              <a:rPr lang="ru-RU" sz="2000" i="1" dirty="0">
                <a:solidFill>
                  <a:srgbClr val="0070C0"/>
                </a:solidFill>
              </a:rPr>
              <a:t>: </a:t>
            </a:r>
            <a:r>
              <a:rPr lang="ru-RU" sz="2000" i="1" dirty="0" err="1">
                <a:solidFill>
                  <a:srgbClr val="0070C0"/>
                </a:solidFill>
              </a:rPr>
              <a:t>серця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мозку</a:t>
            </a:r>
            <a:r>
              <a:rPr lang="ru-RU" sz="2000" i="1" dirty="0">
                <a:solidFill>
                  <a:srgbClr val="0070C0"/>
                </a:solidFill>
              </a:rPr>
              <a:t>.</a:t>
            </a:r>
          </a:p>
          <a:p>
            <a:pPr algn="just"/>
            <a:endParaRPr lang="ru-RU" sz="2000" i="1" dirty="0" smtClean="0">
              <a:solidFill>
                <a:srgbClr val="0070C0"/>
              </a:solidFill>
            </a:endParaRPr>
          </a:p>
          <a:p>
            <a:pPr algn="just"/>
            <a:r>
              <a:rPr lang="ru-RU" sz="2000" i="1" dirty="0" err="1" smtClean="0">
                <a:solidFill>
                  <a:srgbClr val="0070C0"/>
                </a:solidFill>
              </a:rPr>
              <a:t>Електрична</a:t>
            </a:r>
            <a:r>
              <a:rPr lang="ru-RU" sz="2000" i="1" dirty="0" smtClean="0">
                <a:solidFill>
                  <a:srgbClr val="0070C0"/>
                </a:solidFill>
              </a:rPr>
              <a:t> </a:t>
            </a:r>
            <a:r>
              <a:rPr lang="ru-RU" sz="2000" i="1" dirty="0">
                <a:solidFill>
                  <a:srgbClr val="0070C0"/>
                </a:solidFill>
              </a:rPr>
              <a:t>травма — </a:t>
            </a:r>
            <a:r>
              <a:rPr lang="ru-RU" sz="2000" i="1" dirty="0" err="1">
                <a:solidFill>
                  <a:srgbClr val="0070C0"/>
                </a:solidFill>
              </a:rPr>
              <a:t>така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дія</a:t>
            </a:r>
            <a:r>
              <a:rPr lang="ru-RU" sz="2000" i="1" dirty="0">
                <a:solidFill>
                  <a:srgbClr val="0070C0"/>
                </a:solidFill>
              </a:rPr>
              <a:t> струму, під час </a:t>
            </a:r>
            <a:r>
              <a:rPr lang="ru-RU" sz="2000" i="1" dirty="0" err="1">
                <a:solidFill>
                  <a:srgbClr val="0070C0"/>
                </a:solidFill>
              </a:rPr>
              <a:t>якої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пошкоджуються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тканини</a:t>
            </a:r>
            <a:r>
              <a:rPr lang="ru-RU" sz="2000" i="1" dirty="0">
                <a:solidFill>
                  <a:srgbClr val="0070C0"/>
                </a:solidFill>
              </a:rPr>
              <a:t> — </a:t>
            </a:r>
            <a:r>
              <a:rPr lang="ru-RU" sz="2000" i="1" dirty="0" err="1">
                <a:solidFill>
                  <a:srgbClr val="0070C0"/>
                </a:solidFill>
              </a:rPr>
              <a:t>шкіра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м'язи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кістки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зв'язки</a:t>
            </a:r>
            <a:r>
              <a:rPr lang="ru-RU" sz="2000" i="1" dirty="0">
                <a:solidFill>
                  <a:srgbClr val="0070C0"/>
                </a:solidFill>
              </a:rPr>
              <a:t>. </a:t>
            </a:r>
            <a:r>
              <a:rPr lang="ru-RU" sz="2000" i="1" dirty="0" err="1">
                <a:solidFill>
                  <a:srgbClr val="0070C0"/>
                </a:solidFill>
              </a:rPr>
              <a:t>Особливу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небезпеку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являють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електричні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травми</a:t>
            </a:r>
            <a:r>
              <a:rPr lang="ru-RU" sz="2000" i="1" dirty="0">
                <a:solidFill>
                  <a:srgbClr val="0070C0"/>
                </a:solidFill>
              </a:rPr>
              <a:t> у </a:t>
            </a:r>
            <a:r>
              <a:rPr lang="ru-RU" sz="2000" i="1" dirty="0" err="1">
                <a:solidFill>
                  <a:srgbClr val="0070C0"/>
                </a:solidFill>
              </a:rPr>
              <a:t>вигляді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опіків</a:t>
            </a:r>
            <a:r>
              <a:rPr lang="ru-RU" sz="2000" i="1" dirty="0">
                <a:solidFill>
                  <a:srgbClr val="0070C0"/>
                </a:solidFill>
              </a:rPr>
              <a:t>, які </a:t>
            </a:r>
            <a:r>
              <a:rPr lang="ru-RU" sz="2000" i="1" dirty="0" err="1">
                <a:solidFill>
                  <a:srgbClr val="0070C0"/>
                </a:solidFill>
              </a:rPr>
              <a:t>виникають</a:t>
            </a:r>
            <a:r>
              <a:rPr lang="ru-RU" sz="2000" i="1" dirty="0">
                <a:solidFill>
                  <a:srgbClr val="0070C0"/>
                </a:solidFill>
              </a:rPr>
              <a:t> в </a:t>
            </a:r>
            <a:r>
              <a:rPr lang="ru-RU" sz="2000" i="1" dirty="0" err="1">
                <a:solidFill>
                  <a:srgbClr val="0070C0"/>
                </a:solidFill>
              </a:rPr>
              <a:t>місцях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доторку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тіла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людини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із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провідниками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електричною</a:t>
            </a:r>
            <a:r>
              <a:rPr lang="ru-RU" sz="2000" i="1" dirty="0">
                <a:solidFill>
                  <a:srgbClr val="0070C0"/>
                </a:solidFill>
              </a:rPr>
              <a:t> дугою.</a:t>
            </a:r>
          </a:p>
          <a:p>
            <a:pPr algn="just"/>
            <a:endParaRPr lang="ru-RU" sz="2000" i="1" dirty="0" smtClean="0">
              <a:solidFill>
                <a:srgbClr val="0070C0"/>
              </a:solidFill>
            </a:endParaRPr>
          </a:p>
          <a:p>
            <a:pPr algn="just"/>
            <a:r>
              <a:rPr lang="ru-RU" sz="2000" i="1" dirty="0" err="1" smtClean="0">
                <a:solidFill>
                  <a:srgbClr val="0070C0"/>
                </a:solidFill>
              </a:rPr>
              <a:t>Електричний</a:t>
            </a:r>
            <a:r>
              <a:rPr lang="ru-RU" sz="2000" i="1" dirty="0" smtClean="0">
                <a:solidFill>
                  <a:srgbClr val="0070C0"/>
                </a:solidFill>
              </a:rPr>
              <a:t> </a:t>
            </a:r>
            <a:r>
              <a:rPr lang="ru-RU" sz="2000" i="1" dirty="0">
                <a:solidFill>
                  <a:srgbClr val="0070C0"/>
                </a:solidFill>
              </a:rPr>
              <a:t>шок — </a:t>
            </a:r>
            <a:r>
              <a:rPr lang="ru-RU" sz="2000" i="1" dirty="0" err="1">
                <a:solidFill>
                  <a:srgbClr val="0070C0"/>
                </a:solidFill>
              </a:rPr>
              <a:t>нервова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реакція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організму</a:t>
            </a:r>
            <a:r>
              <a:rPr lang="ru-RU" sz="2000" i="1" dirty="0">
                <a:solidFill>
                  <a:srgbClr val="0070C0"/>
                </a:solidFill>
              </a:rPr>
              <a:t> на </a:t>
            </a:r>
            <a:r>
              <a:rPr lang="ru-RU" sz="2000" i="1" dirty="0" err="1">
                <a:solidFill>
                  <a:srgbClr val="0070C0"/>
                </a:solidFill>
              </a:rPr>
              <a:t>збудження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електричним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струмом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котра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проявляється</a:t>
            </a:r>
            <a:r>
              <a:rPr lang="ru-RU" sz="2000" i="1" dirty="0">
                <a:solidFill>
                  <a:srgbClr val="0070C0"/>
                </a:solidFill>
              </a:rPr>
              <a:t> у </a:t>
            </a:r>
            <a:r>
              <a:rPr lang="ru-RU" sz="2000" i="1" dirty="0" err="1">
                <a:solidFill>
                  <a:srgbClr val="0070C0"/>
                </a:solidFill>
              </a:rPr>
              <a:t>людини</a:t>
            </a:r>
            <a:r>
              <a:rPr lang="ru-RU" sz="2000" i="1" dirty="0">
                <a:solidFill>
                  <a:srgbClr val="0070C0"/>
                </a:solidFill>
              </a:rPr>
              <a:t> як </a:t>
            </a:r>
            <a:r>
              <a:rPr lang="ru-RU" sz="2000" i="1" dirty="0" err="1">
                <a:solidFill>
                  <a:srgbClr val="0070C0"/>
                </a:solidFill>
              </a:rPr>
              <a:t>порушення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дихання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кровообігу</a:t>
            </a:r>
            <a:r>
              <a:rPr lang="ru-RU" sz="2000" i="1" dirty="0">
                <a:solidFill>
                  <a:srgbClr val="0070C0"/>
                </a:solidFill>
              </a:rPr>
              <a:t> і </a:t>
            </a:r>
            <a:r>
              <a:rPr lang="ru-RU" sz="2000" i="1" dirty="0" err="1">
                <a:solidFill>
                  <a:srgbClr val="0070C0"/>
                </a:solidFill>
              </a:rPr>
              <a:t>обміну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речовин</a:t>
            </a:r>
            <a:r>
              <a:rPr lang="ru-RU" sz="2000" i="1" dirty="0">
                <a:solidFill>
                  <a:srgbClr val="0070C0"/>
                </a:solidFill>
              </a:rPr>
              <a:t>, сильно </a:t>
            </a:r>
            <a:r>
              <a:rPr lang="ru-RU" sz="2000" i="1" dirty="0" err="1">
                <a:solidFill>
                  <a:srgbClr val="0070C0"/>
                </a:solidFill>
              </a:rPr>
              <a:t>діє</a:t>
            </a:r>
            <a:r>
              <a:rPr lang="ru-RU" sz="2000" i="1" dirty="0">
                <a:solidFill>
                  <a:srgbClr val="0070C0"/>
                </a:solidFill>
              </a:rPr>
              <a:t> на </a:t>
            </a:r>
            <a:r>
              <a:rPr lang="ru-RU" sz="2000" i="1" dirty="0" err="1">
                <a:solidFill>
                  <a:srgbClr val="0070C0"/>
                </a:solidFill>
              </a:rPr>
              <a:t>центральну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нервову</a:t>
            </a:r>
            <a:r>
              <a:rPr lang="ru-RU" sz="2000" i="1" dirty="0">
                <a:solidFill>
                  <a:srgbClr val="0070C0"/>
                </a:solidFill>
              </a:rPr>
              <a:t> систему і </a:t>
            </a:r>
            <a:r>
              <a:rPr lang="ru-RU" sz="2000" i="1" dirty="0" err="1">
                <a:solidFill>
                  <a:srgbClr val="0070C0"/>
                </a:solidFill>
              </a:rPr>
              <a:t>призводить</a:t>
            </a:r>
            <a:r>
              <a:rPr lang="ru-RU" sz="2000" i="1" dirty="0">
                <a:solidFill>
                  <a:srgbClr val="0070C0"/>
                </a:solidFill>
              </a:rPr>
              <a:t> до </a:t>
            </a:r>
            <a:r>
              <a:rPr lang="ru-RU" sz="2000" i="1" dirty="0" err="1">
                <a:solidFill>
                  <a:srgbClr val="0070C0"/>
                </a:solidFill>
              </a:rPr>
              <a:t>скорочення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м'язів</a:t>
            </a:r>
            <a:r>
              <a:rPr lang="ru-RU" sz="20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065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63"/>
    </mc:Choice>
    <mc:Fallback>
      <p:transition spd="slow" advTm="19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79512" y="0"/>
            <a:ext cx="878497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Порогові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струму за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підсумками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людину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безпечним</a:t>
            </a:r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вважається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струм,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тривале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проходження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якого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крізь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організм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завдає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викликає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жодних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відчуттів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його величина не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перевищує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50 мкА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змінного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струму частотою 50 Гц і 100 мкА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постійного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струму;</a:t>
            </a:r>
          </a:p>
          <a:p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мінімально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відчутний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людиною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струм, становить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0,6…1,5 мА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змінного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струму (50 Гц) і 5…7 мА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постійного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струму;</a:t>
            </a:r>
          </a:p>
          <a:p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пороговим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невідпускаючим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зветься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мінімальний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такої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нездатна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самостійно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звільнити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руки від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струмопровідних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частин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змінного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струму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10…15 мА, для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постійного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— 50…80 мА;</a:t>
            </a:r>
          </a:p>
          <a:p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фібриляційним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порогом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зветься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сила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змінного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струму (50 Гц)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100 мА і 300 мА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постійного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струму,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якого протягом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проміжку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більшого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 0,5с з великою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ймовірністю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викликає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фібриляцію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серцевих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м'язів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поріг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одночасно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вважається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умовно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смертельним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784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41"/>
    </mc:Choice>
    <mc:Fallback>
      <p:transition spd="slow" advTm="24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0" y="-317688"/>
            <a:ext cx="9144000" cy="720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83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3"/>
    </mc:Choice>
    <mc:Fallback>
      <p:transition spd="slow" advTm="5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00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0"/>
    </mc:Choice>
    <mc:Fallback>
      <p:transition spd="slow" advTm="6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Електричний удар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07504" y="917912"/>
            <a:ext cx="903649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Найнебезпечніший</a:t>
            </a:r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електричний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удар,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під час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вражається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увесь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організм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Смерть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настає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від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паралічу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іноді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від того і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одночасно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Параліч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серцевої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паралізовано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як за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безпосередньої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електричного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струму,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проходить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крізь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область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первинна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фібриляція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так і через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рефлекторний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спазм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артерій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вторинна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фібриляція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Фібриляція</a:t>
            </a:r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викликає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порушення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кровообігу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здійснити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відповідних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які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відновлюють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серцеву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то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настає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смерть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Фібриляція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неузгоджені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мимовільні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посмикування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численних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волокон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серцевого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м'яза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його «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насосна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припиняється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Параліч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Параліч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наслідком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електричного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струму на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м'язи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грудної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клітки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Утруднення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починає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відчувати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при 20-25 мА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змінного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струму,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підсилюється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зростанням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струму. За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тривалого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такого струму,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настає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асфіксія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удушення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нестачу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кисню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надлишок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вуглекислоти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організмі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Електричний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шок.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нервово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-рефлекторна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реакція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супроводжується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розладом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кровообігу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обміну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інше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984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24"/>
    </mc:Choice>
    <mc:Fallback>
      <p:transition spd="slow" advTm="2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61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5"/>
    </mc:Choice>
    <mc:Fallback>
      <p:transition spd="slow" advTm="8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4290" y="0"/>
            <a:ext cx="900220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solidFill>
                  <a:srgbClr val="0070C0"/>
                </a:solidFill>
              </a:rPr>
              <a:t>   </a:t>
            </a:r>
          </a:p>
          <a:p>
            <a:pPr algn="just"/>
            <a:r>
              <a:rPr lang="ru-RU" sz="2200" b="1" i="1" dirty="0" err="1" smtClean="0">
                <a:solidFill>
                  <a:srgbClr val="0070C0"/>
                </a:solidFill>
              </a:rPr>
              <a:t>Електричний</a:t>
            </a:r>
            <a:r>
              <a:rPr lang="ru-RU" sz="2200" b="1" i="1" dirty="0" smtClean="0">
                <a:solidFill>
                  <a:srgbClr val="0070C0"/>
                </a:solidFill>
              </a:rPr>
              <a:t> </a:t>
            </a:r>
            <a:r>
              <a:rPr lang="ru-RU" sz="2200" b="1" i="1" dirty="0" err="1">
                <a:solidFill>
                  <a:srgbClr val="0070C0"/>
                </a:solidFill>
              </a:rPr>
              <a:t>опік</a:t>
            </a:r>
            <a:r>
              <a:rPr lang="ru-RU" sz="2200" b="1" i="1" dirty="0">
                <a:solidFill>
                  <a:srgbClr val="0070C0"/>
                </a:solidFill>
              </a:rPr>
              <a:t> </a:t>
            </a:r>
            <a:r>
              <a:rPr lang="ru-RU" sz="2200" i="1" dirty="0">
                <a:solidFill>
                  <a:srgbClr val="0070C0"/>
                </a:solidFill>
              </a:rPr>
              <a:t>— </a:t>
            </a:r>
            <a:r>
              <a:rPr lang="ru-RU" sz="2200" i="1" dirty="0" err="1">
                <a:solidFill>
                  <a:srgbClr val="0070C0"/>
                </a:solidFill>
              </a:rPr>
              <a:t>найпоширеніша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електротравма</a:t>
            </a:r>
            <a:r>
              <a:rPr lang="ru-RU" sz="2200" i="1" dirty="0">
                <a:solidFill>
                  <a:srgbClr val="0070C0"/>
                </a:solidFill>
              </a:rPr>
              <a:t>. </a:t>
            </a:r>
            <a:r>
              <a:rPr lang="ru-RU" sz="2200" i="1" dirty="0" err="1">
                <a:solidFill>
                  <a:srgbClr val="0070C0"/>
                </a:solidFill>
              </a:rPr>
              <a:t>Це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струмовий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опік</a:t>
            </a:r>
            <a:r>
              <a:rPr lang="ru-RU" sz="2200" i="1" dirty="0">
                <a:solidFill>
                  <a:srgbClr val="0070C0"/>
                </a:solidFill>
              </a:rPr>
              <a:t> у мережах до 2 </a:t>
            </a:r>
            <a:r>
              <a:rPr lang="ru-RU" sz="2200" i="1" dirty="0" err="1">
                <a:solidFill>
                  <a:srgbClr val="0070C0"/>
                </a:solidFill>
              </a:rPr>
              <a:t>кВ</a:t>
            </a:r>
            <a:r>
              <a:rPr lang="ru-RU" sz="2200" i="1" dirty="0">
                <a:solidFill>
                  <a:srgbClr val="0070C0"/>
                </a:solidFill>
              </a:rPr>
              <a:t> і </a:t>
            </a:r>
            <a:r>
              <a:rPr lang="ru-RU" sz="2200" i="1" dirty="0" err="1">
                <a:solidFill>
                  <a:srgbClr val="0070C0"/>
                </a:solidFill>
              </a:rPr>
              <a:t>опік</a:t>
            </a:r>
            <a:r>
              <a:rPr lang="ru-RU" sz="2200" i="1" dirty="0">
                <a:solidFill>
                  <a:srgbClr val="0070C0"/>
                </a:solidFill>
              </a:rPr>
              <a:t> дугою. Температура дуги </a:t>
            </a:r>
            <a:r>
              <a:rPr lang="ru-RU" sz="2200" i="1" dirty="0" err="1">
                <a:solidFill>
                  <a:srgbClr val="0070C0"/>
                </a:solidFill>
              </a:rPr>
              <a:t>може</a:t>
            </a:r>
            <a:r>
              <a:rPr lang="ru-RU" sz="2200" i="1" dirty="0">
                <a:solidFill>
                  <a:srgbClr val="0070C0"/>
                </a:solidFill>
              </a:rPr>
              <a:t> бути до 3500 °С. Дуга </a:t>
            </a:r>
            <a:r>
              <a:rPr lang="ru-RU" sz="2200" i="1" dirty="0" err="1">
                <a:solidFill>
                  <a:srgbClr val="0070C0"/>
                </a:solidFill>
              </a:rPr>
              <a:t>може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виникати</a:t>
            </a:r>
            <a:r>
              <a:rPr lang="ru-RU" sz="2200" i="1" dirty="0">
                <a:solidFill>
                  <a:srgbClr val="0070C0"/>
                </a:solidFill>
              </a:rPr>
              <a:t> за </a:t>
            </a:r>
            <a:r>
              <a:rPr lang="ru-RU" sz="2200" i="1" dirty="0" err="1">
                <a:solidFill>
                  <a:srgbClr val="0070C0"/>
                </a:solidFill>
              </a:rPr>
              <a:t>випадкових</a:t>
            </a:r>
            <a:r>
              <a:rPr lang="ru-RU" sz="2200" i="1" dirty="0">
                <a:solidFill>
                  <a:srgbClr val="0070C0"/>
                </a:solidFill>
              </a:rPr>
              <a:t> коротких </a:t>
            </a:r>
            <a:r>
              <a:rPr lang="ru-RU" sz="2200" i="1" dirty="0" err="1">
                <a:solidFill>
                  <a:srgbClr val="0070C0"/>
                </a:solidFill>
              </a:rPr>
              <a:t>замикань</a:t>
            </a:r>
            <a:r>
              <a:rPr lang="ru-RU" sz="2200" i="1" dirty="0">
                <a:solidFill>
                  <a:srgbClr val="0070C0"/>
                </a:solidFill>
              </a:rPr>
              <a:t> в </a:t>
            </a:r>
            <a:r>
              <a:rPr lang="ru-RU" sz="2200" i="1" dirty="0" err="1">
                <a:solidFill>
                  <a:srgbClr val="0070C0"/>
                </a:solidFill>
              </a:rPr>
              <a:t>електроустановках</a:t>
            </a:r>
            <a:r>
              <a:rPr lang="ru-RU" sz="2200" i="1" dirty="0">
                <a:solidFill>
                  <a:srgbClr val="0070C0"/>
                </a:solidFill>
              </a:rPr>
              <a:t> до 6 </a:t>
            </a:r>
            <a:r>
              <a:rPr lang="ru-RU" sz="2200" i="1" dirty="0" err="1">
                <a:solidFill>
                  <a:srgbClr val="0070C0"/>
                </a:solidFill>
              </a:rPr>
              <a:t>кВ</a:t>
            </a:r>
            <a:r>
              <a:rPr lang="ru-RU" sz="2200" i="1" dirty="0">
                <a:solidFill>
                  <a:srgbClr val="0070C0"/>
                </a:solidFill>
              </a:rPr>
              <a:t> під час </a:t>
            </a:r>
            <a:r>
              <a:rPr lang="ru-RU" sz="2200" i="1" dirty="0" err="1">
                <a:solidFill>
                  <a:srgbClr val="0070C0"/>
                </a:solidFill>
              </a:rPr>
              <a:t>проведення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робіт</a:t>
            </a:r>
            <a:r>
              <a:rPr lang="ru-RU" sz="2200" i="1" dirty="0">
                <a:solidFill>
                  <a:srgbClr val="0070C0"/>
                </a:solidFill>
              </a:rPr>
              <a:t> під </a:t>
            </a:r>
            <a:r>
              <a:rPr lang="ru-RU" sz="2200" i="1" dirty="0" err="1">
                <a:solidFill>
                  <a:srgbClr val="0070C0"/>
                </a:solidFill>
              </a:rPr>
              <a:t>напругою</a:t>
            </a:r>
            <a:r>
              <a:rPr lang="ru-RU" sz="2200" i="1" dirty="0">
                <a:solidFill>
                  <a:srgbClr val="0070C0"/>
                </a:solidFill>
              </a:rPr>
              <a:t>, на щитах і </a:t>
            </a:r>
            <a:r>
              <a:rPr lang="ru-RU" sz="2200" i="1" dirty="0" err="1">
                <a:solidFill>
                  <a:srgbClr val="0070C0"/>
                </a:solidFill>
              </a:rPr>
              <a:t>збірках</a:t>
            </a:r>
            <a:r>
              <a:rPr lang="ru-RU" sz="2200" i="1" dirty="0">
                <a:solidFill>
                  <a:srgbClr val="0070C0"/>
                </a:solidFill>
              </a:rPr>
              <a:t>, </a:t>
            </a:r>
            <a:r>
              <a:rPr lang="ru-RU" sz="2200" i="1" dirty="0" err="1">
                <a:solidFill>
                  <a:srgbClr val="0070C0"/>
                </a:solidFill>
              </a:rPr>
              <a:t>вимірювання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переносними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приладами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тощо</a:t>
            </a:r>
            <a:r>
              <a:rPr lang="ru-RU" sz="2200" i="1" dirty="0">
                <a:solidFill>
                  <a:srgbClr val="0070C0"/>
                </a:solidFill>
              </a:rPr>
              <a:t>. У мережах з </a:t>
            </a:r>
            <a:r>
              <a:rPr lang="ru-RU" sz="2200" i="1" dirty="0" err="1">
                <a:solidFill>
                  <a:srgbClr val="0070C0"/>
                </a:solidFill>
              </a:rPr>
              <a:t>напругою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вище</a:t>
            </a:r>
            <a:r>
              <a:rPr lang="ru-RU" sz="2200" i="1" dirty="0">
                <a:solidFill>
                  <a:srgbClr val="0070C0"/>
                </a:solidFill>
              </a:rPr>
              <a:t> 10 </a:t>
            </a:r>
            <a:r>
              <a:rPr lang="ru-RU" sz="2200" i="1" dirty="0" err="1">
                <a:solidFill>
                  <a:srgbClr val="0070C0"/>
                </a:solidFill>
              </a:rPr>
              <a:t>кВ</a:t>
            </a:r>
            <a:r>
              <a:rPr lang="ru-RU" sz="2200" i="1" dirty="0">
                <a:solidFill>
                  <a:srgbClr val="0070C0"/>
                </a:solidFill>
              </a:rPr>
              <a:t> дуга </a:t>
            </a:r>
            <a:r>
              <a:rPr lang="ru-RU" sz="2200" i="1" dirty="0" err="1">
                <a:solidFill>
                  <a:srgbClr val="0070C0"/>
                </a:solidFill>
              </a:rPr>
              <a:t>може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виникати</a:t>
            </a:r>
            <a:r>
              <a:rPr lang="ru-RU" sz="2200" i="1" dirty="0">
                <a:solidFill>
                  <a:srgbClr val="0070C0"/>
                </a:solidFill>
              </a:rPr>
              <a:t> під час </a:t>
            </a:r>
            <a:r>
              <a:rPr lang="ru-RU" sz="2200" i="1" dirty="0" err="1">
                <a:solidFill>
                  <a:srgbClr val="0070C0"/>
                </a:solidFill>
              </a:rPr>
              <a:t>наближення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людини</a:t>
            </a:r>
            <a:r>
              <a:rPr lang="ru-RU" sz="2200" i="1" dirty="0">
                <a:solidFill>
                  <a:srgbClr val="0070C0"/>
                </a:solidFill>
              </a:rPr>
              <a:t> до </a:t>
            </a:r>
            <a:r>
              <a:rPr lang="ru-RU" sz="2200" i="1" dirty="0" err="1">
                <a:solidFill>
                  <a:srgbClr val="0070C0"/>
                </a:solidFill>
              </a:rPr>
              <a:t>струмопровідних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частин</a:t>
            </a:r>
            <a:r>
              <a:rPr lang="ru-RU" sz="2200" i="1" dirty="0">
                <a:solidFill>
                  <a:srgbClr val="0070C0"/>
                </a:solidFill>
              </a:rPr>
              <a:t>, </a:t>
            </a:r>
            <a:r>
              <a:rPr lang="ru-RU" sz="2200" i="1" dirty="0" err="1">
                <a:solidFill>
                  <a:srgbClr val="0070C0"/>
                </a:solidFill>
              </a:rPr>
              <a:t>що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знаходяться</a:t>
            </a:r>
            <a:r>
              <a:rPr lang="ru-RU" sz="2200" i="1" dirty="0">
                <a:solidFill>
                  <a:srgbClr val="0070C0"/>
                </a:solidFill>
              </a:rPr>
              <a:t> під </a:t>
            </a:r>
            <a:r>
              <a:rPr lang="ru-RU" sz="2200" i="1" dirty="0" err="1">
                <a:solidFill>
                  <a:srgbClr val="0070C0"/>
                </a:solidFill>
              </a:rPr>
              <a:t>напругою</a:t>
            </a:r>
            <a:r>
              <a:rPr lang="ru-RU" sz="2200" i="1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ru-RU" sz="2200" b="1" i="1" dirty="0" smtClean="0">
                <a:solidFill>
                  <a:srgbClr val="0070C0"/>
                </a:solidFill>
              </a:rPr>
              <a:t>   </a:t>
            </a:r>
            <a:r>
              <a:rPr lang="ru-RU" sz="2200" b="1" i="1" dirty="0" err="1" smtClean="0">
                <a:solidFill>
                  <a:srgbClr val="0070C0"/>
                </a:solidFill>
              </a:rPr>
              <a:t>Електричні</a:t>
            </a:r>
            <a:r>
              <a:rPr lang="ru-RU" sz="2200" b="1" i="1" dirty="0" smtClean="0">
                <a:solidFill>
                  <a:srgbClr val="0070C0"/>
                </a:solidFill>
              </a:rPr>
              <a:t> </a:t>
            </a:r>
            <a:r>
              <a:rPr lang="ru-RU" sz="2200" b="1" i="1" dirty="0">
                <a:solidFill>
                  <a:srgbClr val="0070C0"/>
                </a:solidFill>
              </a:rPr>
              <a:t>знаки </a:t>
            </a:r>
            <a:r>
              <a:rPr lang="ru-RU" sz="2200" i="1" dirty="0">
                <a:solidFill>
                  <a:srgbClr val="0070C0"/>
                </a:solidFill>
              </a:rPr>
              <a:t>— </a:t>
            </a:r>
            <a:r>
              <a:rPr lang="ru-RU" sz="2200" i="1" dirty="0" err="1">
                <a:solidFill>
                  <a:srgbClr val="0070C0"/>
                </a:solidFill>
              </a:rPr>
              <a:t>це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плями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сірого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чи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блідо-жовтого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кольорів</a:t>
            </a:r>
            <a:r>
              <a:rPr lang="ru-RU" sz="2200" i="1" dirty="0">
                <a:solidFill>
                  <a:srgbClr val="0070C0"/>
                </a:solidFill>
              </a:rPr>
              <a:t>. </a:t>
            </a:r>
            <a:r>
              <a:rPr lang="ru-RU" sz="2200" i="1" dirty="0" err="1">
                <a:solidFill>
                  <a:srgbClr val="0070C0"/>
                </a:solidFill>
              </a:rPr>
              <a:t>Вигляд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електричного</a:t>
            </a:r>
            <a:r>
              <a:rPr lang="ru-RU" sz="2200" i="1" dirty="0">
                <a:solidFill>
                  <a:srgbClr val="0070C0"/>
                </a:solidFill>
              </a:rPr>
              <a:t> знака, </a:t>
            </a:r>
            <a:r>
              <a:rPr lang="ru-RU" sz="2200" i="1" dirty="0" err="1">
                <a:solidFill>
                  <a:srgbClr val="0070C0"/>
                </a:solidFill>
              </a:rPr>
              <a:t>відповідає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формі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струмопровідної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частини</a:t>
            </a:r>
            <a:r>
              <a:rPr lang="ru-RU" sz="2200" i="1" dirty="0">
                <a:solidFill>
                  <a:srgbClr val="0070C0"/>
                </a:solidFill>
              </a:rPr>
              <a:t>, до </a:t>
            </a:r>
            <a:r>
              <a:rPr lang="ru-RU" sz="2200" i="1" dirty="0" err="1">
                <a:solidFill>
                  <a:srgbClr val="0070C0"/>
                </a:solidFill>
              </a:rPr>
              <a:t>якої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доторкнулася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людина</a:t>
            </a:r>
            <a:r>
              <a:rPr lang="ru-RU" sz="2200" i="1" dirty="0">
                <a:solidFill>
                  <a:srgbClr val="0070C0"/>
                </a:solidFill>
              </a:rPr>
              <a:t>. </a:t>
            </a:r>
            <a:r>
              <a:rPr lang="ru-RU" sz="2200" i="1" dirty="0" err="1">
                <a:solidFill>
                  <a:srgbClr val="0070C0"/>
                </a:solidFill>
              </a:rPr>
              <a:t>Такі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ураження</a:t>
            </a:r>
            <a:r>
              <a:rPr lang="ru-RU" sz="2200" i="1" dirty="0">
                <a:solidFill>
                  <a:srgbClr val="0070C0"/>
                </a:solidFill>
              </a:rPr>
              <a:t> в </a:t>
            </a:r>
            <a:r>
              <a:rPr lang="ru-RU" sz="2200" i="1" dirty="0" err="1">
                <a:solidFill>
                  <a:srgbClr val="0070C0"/>
                </a:solidFill>
              </a:rPr>
              <a:t>більшості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випадків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безболісні</a:t>
            </a:r>
            <a:r>
              <a:rPr lang="ru-RU" sz="2200" i="1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ru-RU" sz="2200" i="1" dirty="0" err="1" smtClean="0">
                <a:solidFill>
                  <a:srgbClr val="0070C0"/>
                </a:solidFill>
              </a:rPr>
              <a:t>Металізація</a:t>
            </a:r>
            <a:r>
              <a:rPr lang="ru-RU" sz="2200" i="1" dirty="0" smtClean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шкіри</a:t>
            </a:r>
            <a:endParaRPr lang="ru-RU" sz="2200" i="1" dirty="0">
              <a:solidFill>
                <a:srgbClr val="0070C0"/>
              </a:solidFill>
            </a:endParaRPr>
          </a:p>
          <a:p>
            <a:pPr algn="just"/>
            <a:r>
              <a:rPr lang="ru-RU" sz="2200" i="1" dirty="0" err="1">
                <a:solidFill>
                  <a:srgbClr val="0070C0"/>
                </a:solidFill>
              </a:rPr>
              <a:t>Металізація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шкіри</a:t>
            </a:r>
            <a:r>
              <a:rPr lang="ru-RU" sz="2200" i="1" dirty="0">
                <a:solidFill>
                  <a:srgbClr val="0070C0"/>
                </a:solidFill>
              </a:rPr>
              <a:t> є </a:t>
            </a:r>
            <a:r>
              <a:rPr lang="ru-RU" sz="2200" i="1" dirty="0" err="1">
                <a:solidFill>
                  <a:srgbClr val="0070C0"/>
                </a:solidFill>
              </a:rPr>
              <a:t>наслідком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проникнення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углиб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шкіри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парів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металу</a:t>
            </a:r>
            <a:r>
              <a:rPr lang="ru-RU" sz="2200" i="1" dirty="0">
                <a:solidFill>
                  <a:srgbClr val="0070C0"/>
                </a:solidFill>
              </a:rPr>
              <a:t>, коли </a:t>
            </a:r>
            <a:r>
              <a:rPr lang="ru-RU" sz="2200" i="1" dirty="0" err="1">
                <a:solidFill>
                  <a:srgbClr val="0070C0"/>
                </a:solidFill>
              </a:rPr>
              <a:t>ділянка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тіла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знаходиться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поблизу</a:t>
            </a:r>
            <a:r>
              <a:rPr lang="ru-RU" sz="2200" i="1" dirty="0">
                <a:solidFill>
                  <a:srgbClr val="0070C0"/>
                </a:solidFill>
              </a:rPr>
              <a:t> від </a:t>
            </a:r>
            <a:r>
              <a:rPr lang="ru-RU" sz="2200" i="1" dirty="0" err="1">
                <a:solidFill>
                  <a:srgbClr val="0070C0"/>
                </a:solidFill>
              </a:rPr>
              <a:t>місця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утворення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електричної</a:t>
            </a:r>
            <a:r>
              <a:rPr lang="ru-RU" sz="2200" i="1" dirty="0">
                <a:solidFill>
                  <a:srgbClr val="0070C0"/>
                </a:solidFill>
              </a:rPr>
              <a:t> дуги. </a:t>
            </a:r>
            <a:r>
              <a:rPr lang="ru-RU" sz="2200" i="1" dirty="0" err="1">
                <a:solidFill>
                  <a:srgbClr val="0070C0"/>
                </a:solidFill>
              </a:rPr>
              <a:t>Таке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ураження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можливе</a:t>
            </a:r>
            <a:r>
              <a:rPr lang="ru-RU" sz="2200" i="1" dirty="0">
                <a:solidFill>
                  <a:srgbClr val="0070C0"/>
                </a:solidFill>
              </a:rPr>
              <a:t> під час </a:t>
            </a:r>
            <a:r>
              <a:rPr lang="ru-RU" sz="2200" i="1" dirty="0" err="1">
                <a:solidFill>
                  <a:srgbClr val="0070C0"/>
                </a:solidFill>
              </a:rPr>
              <a:t>вимкнення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відкритих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i="1" dirty="0" err="1">
                <a:solidFill>
                  <a:srgbClr val="0070C0"/>
                </a:solidFill>
              </a:rPr>
              <a:t>рубильників</a:t>
            </a:r>
            <a:r>
              <a:rPr lang="ru-RU" sz="2200" i="1" dirty="0">
                <a:solidFill>
                  <a:srgbClr val="0070C0"/>
                </a:solidFill>
              </a:rPr>
              <a:t> під </a:t>
            </a:r>
            <a:r>
              <a:rPr lang="ru-RU" sz="2200" i="1" dirty="0" err="1">
                <a:solidFill>
                  <a:srgbClr val="0070C0"/>
                </a:solidFill>
              </a:rPr>
              <a:t>навантаженням</a:t>
            </a:r>
            <a:r>
              <a:rPr lang="ru-RU" sz="2200" i="1" dirty="0">
                <a:solidFill>
                  <a:srgbClr val="0070C0"/>
                </a:solidFill>
              </a:rPr>
              <a:t> і за коротких </a:t>
            </a:r>
            <a:r>
              <a:rPr lang="ru-RU" sz="2200" i="1" dirty="0" err="1">
                <a:solidFill>
                  <a:srgbClr val="0070C0"/>
                </a:solidFill>
              </a:rPr>
              <a:t>замикань</a:t>
            </a:r>
            <a:r>
              <a:rPr lang="ru-RU" sz="22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15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52"/>
    </mc:Choice>
    <mc:Fallback>
      <p:transition spd="slow" advTm="2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9512" y="188640"/>
            <a:ext cx="87129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змінного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  <a:p>
            <a:pPr algn="just"/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струмом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носять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як правило,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змішаний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характер і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залежать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від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величини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 роду струму,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протікає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крізь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тіло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тривалості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його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шляхів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котрими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проходить струм, 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від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фізичного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психічного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стану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мить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ураження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Змінний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струм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промислової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частоти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починає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відчувати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 0,6 — 15 мА. Струм 12 — 15 мА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викликає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сильні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болі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пальцях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 кистях. Людина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витримує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такий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стан 5—10 с і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самостійно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відірвати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руки від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електродів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Струм 20 — 25 мА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викликає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сильний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біль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руки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паралізуються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утруднюється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самостійно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звільнитися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від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електродів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За струму 50...80 мА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настає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параліч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а за 90...100 мА —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параліч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 смерть.</a:t>
            </a:r>
          </a:p>
          <a:p>
            <a:pPr algn="just"/>
            <a:endParaRPr lang="ru-RU" sz="20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постійного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</a:t>
            </a:r>
          </a:p>
          <a:p>
            <a:pPr algn="just"/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Менш</a:t>
            </a:r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чутливе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людське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тіло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постійного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струму. Його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відчувається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 12 — 15 мА. Струм 20 — 25 мА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викликає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незначне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скорочення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м'язів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рук. Лише за струму 90—110 мА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настає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параліч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Найнебезпечніший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змінний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струм частотою 50 — 60 Гц.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збільшенням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частоти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струми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починають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розповсюджуватися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поверхнею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шкіри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викликаючи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сильні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опіки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але не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призводячи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електричного</a:t>
            </a:r>
            <a:r>
              <a:rPr lang="ru-RU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удару.</a:t>
            </a:r>
          </a:p>
        </p:txBody>
      </p:sp>
    </p:spTree>
    <p:extLst>
      <p:ext uri="{BB962C8B-B14F-4D97-AF65-F5344CB8AC3E}">
        <p14:creationId xmlns:p14="http://schemas.microsoft.com/office/powerpoint/2010/main" val="116695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87"/>
    </mc:Choice>
    <mc:Fallback>
      <p:transition spd="slow" advTm="26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3528" y="260648"/>
            <a:ext cx="828092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0070C0"/>
                </a:solidFill>
              </a:rPr>
              <a:t>    </a:t>
            </a:r>
            <a:r>
              <a:rPr lang="ru-RU" sz="2000" b="1" i="1" dirty="0" err="1" smtClean="0">
                <a:solidFill>
                  <a:srgbClr val="0070C0"/>
                </a:solidFill>
              </a:rPr>
              <a:t>Опір</a:t>
            </a:r>
            <a:r>
              <a:rPr lang="ru-RU" sz="2000" b="1" i="1" dirty="0" smtClean="0">
                <a:solidFill>
                  <a:srgbClr val="0070C0"/>
                </a:solidFill>
              </a:rPr>
              <a:t> </a:t>
            </a:r>
            <a:r>
              <a:rPr lang="ru-RU" sz="2000" b="1" i="1" dirty="0" err="1">
                <a:solidFill>
                  <a:srgbClr val="0070C0"/>
                </a:solidFill>
              </a:rPr>
              <a:t>тіла</a:t>
            </a:r>
            <a:r>
              <a:rPr lang="ru-RU" sz="2000" b="1" i="1" dirty="0">
                <a:solidFill>
                  <a:srgbClr val="0070C0"/>
                </a:solidFill>
              </a:rPr>
              <a:t> </a:t>
            </a:r>
            <a:r>
              <a:rPr lang="ru-RU" sz="2000" b="1" i="1" dirty="0" err="1">
                <a:solidFill>
                  <a:srgbClr val="0070C0"/>
                </a:solidFill>
              </a:rPr>
              <a:t>людини</a:t>
            </a:r>
            <a:endParaRPr lang="ru-RU" sz="2000" b="1" i="1" dirty="0">
              <a:solidFill>
                <a:srgbClr val="0070C0"/>
              </a:solidFill>
            </a:endParaRPr>
          </a:p>
          <a:p>
            <a:pPr algn="just"/>
            <a:r>
              <a:rPr lang="ru-RU" sz="2000" i="1" dirty="0" smtClean="0">
                <a:solidFill>
                  <a:srgbClr val="0070C0"/>
                </a:solidFill>
              </a:rPr>
              <a:t>    Величина </a:t>
            </a:r>
            <a:r>
              <a:rPr lang="ru-RU" sz="2000" i="1" dirty="0">
                <a:solidFill>
                  <a:srgbClr val="0070C0"/>
                </a:solidFill>
              </a:rPr>
              <a:t>струму, </a:t>
            </a:r>
            <a:r>
              <a:rPr lang="ru-RU" sz="2000" i="1" dirty="0" err="1">
                <a:solidFill>
                  <a:srgbClr val="0070C0"/>
                </a:solidFill>
              </a:rPr>
              <a:t>що</a:t>
            </a:r>
            <a:r>
              <a:rPr lang="ru-RU" sz="2000" i="1" dirty="0">
                <a:solidFill>
                  <a:srgbClr val="0070C0"/>
                </a:solidFill>
              </a:rPr>
              <a:t> проходить </a:t>
            </a:r>
            <a:r>
              <a:rPr lang="ru-RU" sz="2000" i="1" dirty="0" err="1">
                <a:solidFill>
                  <a:srgbClr val="0070C0"/>
                </a:solidFill>
              </a:rPr>
              <a:t>крізь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тіло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людини</a:t>
            </a:r>
            <a:r>
              <a:rPr lang="ru-RU" sz="2000" i="1" dirty="0">
                <a:solidFill>
                  <a:srgbClr val="0070C0"/>
                </a:solidFill>
              </a:rPr>
              <a:t>, залежить від опору </a:t>
            </a:r>
            <a:r>
              <a:rPr lang="ru-RU" sz="2000" i="1" dirty="0" err="1">
                <a:solidFill>
                  <a:srgbClr val="0070C0"/>
                </a:solidFill>
              </a:rPr>
              <a:t>тіла</a:t>
            </a:r>
            <a:r>
              <a:rPr lang="ru-RU" sz="2000" i="1" dirty="0">
                <a:solidFill>
                  <a:srgbClr val="0070C0"/>
                </a:solidFill>
              </a:rPr>
              <a:t> та </a:t>
            </a:r>
            <a:r>
              <a:rPr lang="ru-RU" sz="2000" i="1" dirty="0" err="1">
                <a:solidFill>
                  <a:srgbClr val="0070C0"/>
                </a:solidFill>
              </a:rPr>
              <a:t>прикладеної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напруги</a:t>
            </a:r>
            <a:r>
              <a:rPr lang="ru-RU" sz="2000" i="1" dirty="0">
                <a:solidFill>
                  <a:srgbClr val="0070C0"/>
                </a:solidFill>
              </a:rPr>
              <a:t>. </a:t>
            </a:r>
            <a:r>
              <a:rPr lang="ru-RU" sz="2000" i="1" dirty="0" err="1">
                <a:solidFill>
                  <a:srgbClr val="0070C0"/>
                </a:solidFill>
              </a:rPr>
              <a:t>Найбільший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опір</a:t>
            </a:r>
            <a:r>
              <a:rPr lang="ru-RU" sz="2000" i="1" dirty="0">
                <a:solidFill>
                  <a:srgbClr val="0070C0"/>
                </a:solidFill>
              </a:rPr>
              <a:t> струму чинить </a:t>
            </a:r>
            <a:r>
              <a:rPr lang="ru-RU" sz="2000" i="1" dirty="0" err="1">
                <a:solidFill>
                  <a:srgbClr val="0070C0"/>
                </a:solidFill>
              </a:rPr>
              <a:t>верхній</a:t>
            </a:r>
            <a:r>
              <a:rPr lang="ru-RU" sz="2000" i="1" dirty="0">
                <a:solidFill>
                  <a:srgbClr val="0070C0"/>
                </a:solidFill>
              </a:rPr>
              <a:t> шар </a:t>
            </a:r>
            <a:r>
              <a:rPr lang="ru-RU" sz="2000" i="1" dirty="0" err="1">
                <a:solidFill>
                  <a:srgbClr val="0070C0"/>
                </a:solidFill>
              </a:rPr>
              <a:t>шкіри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позбавлений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нервових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закінчень</a:t>
            </a:r>
            <a:r>
              <a:rPr lang="ru-RU" sz="2000" i="1" dirty="0">
                <a:solidFill>
                  <a:srgbClr val="0070C0"/>
                </a:solidFill>
              </a:rPr>
              <a:t> і </a:t>
            </a:r>
            <a:r>
              <a:rPr lang="ru-RU" sz="2000" i="1" dirty="0" err="1">
                <a:solidFill>
                  <a:srgbClr val="0070C0"/>
                </a:solidFill>
              </a:rPr>
              <a:t>кровоносних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судин</a:t>
            </a:r>
            <a:r>
              <a:rPr lang="ru-RU" sz="2000" i="1" dirty="0">
                <a:solidFill>
                  <a:srgbClr val="0070C0"/>
                </a:solidFill>
              </a:rPr>
              <a:t>. За </a:t>
            </a:r>
            <a:r>
              <a:rPr lang="ru-RU" sz="2000" i="1" dirty="0" err="1">
                <a:solidFill>
                  <a:srgbClr val="0070C0"/>
                </a:solidFill>
              </a:rPr>
              <a:t>сухої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неушкодженої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шкіри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опір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людського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тіла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електричному</a:t>
            </a:r>
            <a:r>
              <a:rPr lang="ru-RU" sz="2000" i="1" dirty="0">
                <a:solidFill>
                  <a:srgbClr val="0070C0"/>
                </a:solidFill>
              </a:rPr>
              <a:t> струму </a:t>
            </a:r>
            <a:r>
              <a:rPr lang="ru-RU" sz="2000" i="1" dirty="0" err="1">
                <a:solidFill>
                  <a:srgbClr val="0070C0"/>
                </a:solidFill>
              </a:rPr>
              <a:t>дорівнює</a:t>
            </a:r>
            <a:r>
              <a:rPr lang="ru-RU" sz="2000" i="1" dirty="0">
                <a:solidFill>
                  <a:srgbClr val="0070C0"/>
                </a:solidFill>
              </a:rPr>
              <a:t> 40 000—100 000 Ом.</a:t>
            </a:r>
          </a:p>
          <a:p>
            <a:pPr algn="just"/>
            <a:r>
              <a:rPr lang="ru-RU" sz="2000" i="1" dirty="0" smtClean="0">
                <a:solidFill>
                  <a:srgbClr val="0070C0"/>
                </a:solidFill>
              </a:rPr>
              <a:t>   </a:t>
            </a:r>
            <a:r>
              <a:rPr lang="ru-RU" sz="2000" b="1" i="1" dirty="0" err="1" smtClean="0">
                <a:solidFill>
                  <a:srgbClr val="0070C0"/>
                </a:solidFill>
              </a:rPr>
              <a:t>Верхній</a:t>
            </a:r>
            <a:r>
              <a:rPr lang="ru-RU" sz="2000" b="1" i="1" dirty="0" smtClean="0">
                <a:solidFill>
                  <a:srgbClr val="0070C0"/>
                </a:solidFill>
              </a:rPr>
              <a:t> </a:t>
            </a:r>
            <a:r>
              <a:rPr lang="ru-RU" sz="2000" b="1" i="1" dirty="0" err="1">
                <a:solidFill>
                  <a:srgbClr val="0070C0"/>
                </a:solidFill>
              </a:rPr>
              <a:t>роговий</a:t>
            </a:r>
            <a:r>
              <a:rPr lang="ru-RU" sz="2000" b="1" i="1" dirty="0">
                <a:solidFill>
                  <a:srgbClr val="0070C0"/>
                </a:solidFill>
              </a:rPr>
              <a:t> </a:t>
            </a:r>
            <a:r>
              <a:rPr lang="ru-RU" sz="2000" i="1" dirty="0">
                <a:solidFill>
                  <a:srgbClr val="0070C0"/>
                </a:solidFill>
              </a:rPr>
              <a:t>шар </a:t>
            </a:r>
            <a:r>
              <a:rPr lang="ru-RU" sz="2000" i="1" dirty="0" err="1">
                <a:solidFill>
                  <a:srgbClr val="0070C0"/>
                </a:solidFill>
              </a:rPr>
              <a:t>має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незначну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товщину</a:t>
            </a:r>
            <a:r>
              <a:rPr lang="ru-RU" sz="2000" i="1" dirty="0">
                <a:solidFill>
                  <a:srgbClr val="0070C0"/>
                </a:solidFill>
              </a:rPr>
              <a:t> (0,05 — 0,2 мм) і за </a:t>
            </a:r>
            <a:r>
              <a:rPr lang="ru-RU" sz="2000" i="1" dirty="0" err="1">
                <a:solidFill>
                  <a:srgbClr val="0070C0"/>
                </a:solidFill>
              </a:rPr>
              <a:t>напруги</a:t>
            </a:r>
            <a:r>
              <a:rPr lang="ru-RU" sz="2000" i="1" dirty="0">
                <a:solidFill>
                  <a:srgbClr val="0070C0"/>
                </a:solidFill>
              </a:rPr>
              <a:t> 250 В, </a:t>
            </a:r>
            <a:r>
              <a:rPr lang="ru-RU" sz="2000" i="1" dirty="0" err="1">
                <a:solidFill>
                  <a:srgbClr val="0070C0"/>
                </a:solidFill>
              </a:rPr>
              <a:t>миттєво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пробивається</a:t>
            </a:r>
            <a:r>
              <a:rPr lang="ru-RU" sz="2000" i="1" dirty="0">
                <a:solidFill>
                  <a:srgbClr val="0070C0"/>
                </a:solidFill>
              </a:rPr>
              <a:t>. </a:t>
            </a:r>
            <a:r>
              <a:rPr lang="ru-RU" sz="2000" i="1" dirty="0" err="1">
                <a:solidFill>
                  <a:srgbClr val="0070C0"/>
                </a:solidFill>
              </a:rPr>
              <a:t>Пошкодження</a:t>
            </a:r>
            <a:r>
              <a:rPr lang="ru-RU" sz="2000" i="1" dirty="0">
                <a:solidFill>
                  <a:srgbClr val="0070C0"/>
                </a:solidFill>
              </a:rPr>
              <a:t> рогового шару </a:t>
            </a:r>
            <a:r>
              <a:rPr lang="ru-RU" sz="2000" i="1" dirty="0" err="1">
                <a:solidFill>
                  <a:srgbClr val="0070C0"/>
                </a:solidFill>
              </a:rPr>
              <a:t>зменшує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опір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людського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тіла</a:t>
            </a:r>
            <a:r>
              <a:rPr lang="ru-RU" sz="2000" i="1" dirty="0">
                <a:solidFill>
                  <a:srgbClr val="0070C0"/>
                </a:solidFill>
              </a:rPr>
              <a:t> до 800—1000 Ом. </a:t>
            </a:r>
            <a:r>
              <a:rPr lang="ru-RU" sz="2000" i="1" dirty="0" err="1">
                <a:solidFill>
                  <a:srgbClr val="0070C0"/>
                </a:solidFill>
              </a:rPr>
              <a:t>Опір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зменшується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також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зі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збільшенням</a:t>
            </a:r>
            <a:r>
              <a:rPr lang="ru-RU" sz="2000" i="1" dirty="0">
                <a:solidFill>
                  <a:srgbClr val="0070C0"/>
                </a:solidFill>
              </a:rPr>
              <a:t> часу </a:t>
            </a:r>
            <a:r>
              <a:rPr lang="ru-RU" sz="2000" i="1" dirty="0" err="1">
                <a:solidFill>
                  <a:srgbClr val="0070C0"/>
                </a:solidFill>
              </a:rPr>
              <a:t>дії</a:t>
            </a:r>
            <a:r>
              <a:rPr lang="ru-RU" sz="2000" i="1" dirty="0">
                <a:solidFill>
                  <a:srgbClr val="0070C0"/>
                </a:solidFill>
              </a:rPr>
              <a:t> струму. Тому </a:t>
            </a:r>
            <a:r>
              <a:rPr lang="ru-RU" sz="2000" i="1" dirty="0" err="1">
                <a:solidFill>
                  <a:srgbClr val="0070C0"/>
                </a:solidFill>
              </a:rPr>
              <a:t>дуже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важливо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швидко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усунути</a:t>
            </a:r>
            <a:r>
              <a:rPr lang="ru-RU" sz="2000" i="1" dirty="0">
                <a:solidFill>
                  <a:srgbClr val="0070C0"/>
                </a:solidFill>
              </a:rPr>
              <a:t> контакт </a:t>
            </a:r>
            <a:r>
              <a:rPr lang="ru-RU" sz="2000" i="1" dirty="0" err="1">
                <a:solidFill>
                  <a:srgbClr val="0070C0"/>
                </a:solidFill>
              </a:rPr>
              <a:t>потерпілого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зі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струмопровідними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частинами</a:t>
            </a:r>
            <a:r>
              <a:rPr lang="ru-RU" sz="2000" i="1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ru-RU" sz="2000" i="1" dirty="0" smtClean="0">
                <a:solidFill>
                  <a:srgbClr val="0070C0"/>
                </a:solidFill>
              </a:rPr>
              <a:t>   На </a:t>
            </a:r>
            <a:r>
              <a:rPr lang="ru-RU" sz="2000" i="1" dirty="0">
                <a:solidFill>
                  <a:srgbClr val="0070C0"/>
                </a:solidFill>
              </a:rPr>
              <a:t>величину опору, а </a:t>
            </a:r>
            <a:r>
              <a:rPr lang="ru-RU" sz="2000" i="1" dirty="0" err="1">
                <a:solidFill>
                  <a:srgbClr val="0070C0"/>
                </a:solidFill>
              </a:rPr>
              <a:t>отже</a:t>
            </a:r>
            <a:r>
              <a:rPr lang="ru-RU" sz="2000" i="1" dirty="0">
                <a:solidFill>
                  <a:srgbClr val="0070C0"/>
                </a:solidFill>
              </a:rPr>
              <a:t>, і на </a:t>
            </a:r>
            <a:r>
              <a:rPr lang="ru-RU" sz="2000" i="1" dirty="0" err="1">
                <a:solidFill>
                  <a:srgbClr val="0070C0"/>
                </a:solidFill>
              </a:rPr>
              <a:t>наслідки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ураження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електричним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струмом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дуже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впливає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фізичний</a:t>
            </a:r>
            <a:r>
              <a:rPr lang="ru-RU" sz="2000" i="1" dirty="0">
                <a:solidFill>
                  <a:srgbClr val="0070C0"/>
                </a:solidFill>
              </a:rPr>
              <a:t> і </a:t>
            </a:r>
            <a:r>
              <a:rPr lang="ru-RU" sz="2000" i="1" dirty="0" err="1">
                <a:solidFill>
                  <a:srgbClr val="0070C0"/>
                </a:solidFill>
              </a:rPr>
              <a:t>психічний</a:t>
            </a:r>
            <a:r>
              <a:rPr lang="ru-RU" sz="2000" i="1" dirty="0">
                <a:solidFill>
                  <a:srgbClr val="0070C0"/>
                </a:solidFill>
              </a:rPr>
              <a:t> стан </a:t>
            </a:r>
            <a:r>
              <a:rPr lang="ru-RU" sz="2000" i="1" dirty="0" err="1">
                <a:solidFill>
                  <a:srgbClr val="0070C0"/>
                </a:solidFill>
              </a:rPr>
              <a:t>людини</a:t>
            </a:r>
            <a:r>
              <a:rPr lang="ru-RU" sz="2000" i="1" dirty="0">
                <a:solidFill>
                  <a:srgbClr val="0070C0"/>
                </a:solidFill>
              </a:rPr>
              <a:t> (</a:t>
            </a:r>
            <a:r>
              <a:rPr lang="ru-RU" sz="2000" i="1" dirty="0" err="1">
                <a:solidFill>
                  <a:srgbClr val="0070C0"/>
                </a:solidFill>
              </a:rPr>
              <a:t>розслаблена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байдужа</a:t>
            </a:r>
            <a:r>
              <a:rPr lang="ru-RU" sz="2000" i="1" dirty="0">
                <a:solidFill>
                  <a:srgbClr val="0070C0"/>
                </a:solidFill>
              </a:rPr>
              <a:t> до </a:t>
            </a:r>
            <a:r>
              <a:rPr lang="ru-RU" sz="2000" i="1" dirty="0" err="1">
                <a:solidFill>
                  <a:srgbClr val="0070C0"/>
                </a:solidFill>
              </a:rPr>
              <a:t>небезпеки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людина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дістане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важчий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вплив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електроструму</a:t>
            </a:r>
            <a:r>
              <a:rPr lang="ru-RU" sz="2000" i="1" dirty="0">
                <a:solidFill>
                  <a:srgbClr val="0070C0"/>
                </a:solidFill>
              </a:rPr>
              <a:t>). </a:t>
            </a:r>
            <a:r>
              <a:rPr lang="ru-RU" sz="2000" i="1" dirty="0" err="1">
                <a:solidFill>
                  <a:srgbClr val="0070C0"/>
                </a:solidFill>
              </a:rPr>
              <a:t>Підвищена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пітливість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шкіряного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покриву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перевтома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нервове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збудження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сп'яніння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призводять</a:t>
            </a:r>
            <a:r>
              <a:rPr lang="ru-RU" sz="2000" i="1" dirty="0">
                <a:solidFill>
                  <a:srgbClr val="0070C0"/>
                </a:solidFill>
              </a:rPr>
              <a:t> до </a:t>
            </a:r>
            <a:r>
              <a:rPr lang="ru-RU" sz="2000" i="1" dirty="0" err="1">
                <a:solidFill>
                  <a:srgbClr val="0070C0"/>
                </a:solidFill>
              </a:rPr>
              <a:t>різкого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зменшення</a:t>
            </a:r>
            <a:r>
              <a:rPr lang="ru-RU" sz="2000" i="1" dirty="0">
                <a:solidFill>
                  <a:srgbClr val="0070C0"/>
                </a:solidFill>
              </a:rPr>
              <a:t> опору </a:t>
            </a:r>
            <a:r>
              <a:rPr lang="ru-RU" sz="2000" i="1" dirty="0" err="1">
                <a:solidFill>
                  <a:srgbClr val="0070C0"/>
                </a:solidFill>
              </a:rPr>
              <a:t>тіла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людини</a:t>
            </a:r>
            <a:r>
              <a:rPr lang="ru-RU" sz="2000" i="1" dirty="0">
                <a:solidFill>
                  <a:srgbClr val="0070C0"/>
                </a:solidFill>
              </a:rPr>
              <a:t> (до 800—1000 Ом). Тому, </a:t>
            </a:r>
            <a:r>
              <a:rPr lang="ru-RU" sz="2000" i="1" dirty="0" err="1">
                <a:solidFill>
                  <a:srgbClr val="0070C0"/>
                </a:solidFill>
              </a:rPr>
              <a:t>навіть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порівняно</a:t>
            </a:r>
            <a:r>
              <a:rPr lang="ru-RU" sz="2000" i="1" dirty="0">
                <a:solidFill>
                  <a:srgbClr val="0070C0"/>
                </a:solidFill>
              </a:rPr>
              <a:t> невелика </a:t>
            </a:r>
            <a:r>
              <a:rPr lang="ru-RU" sz="2000" i="1" dirty="0" err="1">
                <a:solidFill>
                  <a:srgbClr val="0070C0"/>
                </a:solidFill>
              </a:rPr>
              <a:t>напруга</a:t>
            </a:r>
            <a:r>
              <a:rPr lang="ru-RU" sz="2000" i="1" dirty="0">
                <a:solidFill>
                  <a:srgbClr val="0070C0"/>
                </a:solidFill>
              </a:rPr>
              <a:t>, </a:t>
            </a:r>
            <a:r>
              <a:rPr lang="ru-RU" sz="2000" i="1" dirty="0" err="1">
                <a:solidFill>
                  <a:srgbClr val="0070C0"/>
                </a:solidFill>
              </a:rPr>
              <a:t>може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призвести</a:t>
            </a:r>
            <a:r>
              <a:rPr lang="ru-RU" sz="2000" i="1" dirty="0">
                <a:solidFill>
                  <a:srgbClr val="0070C0"/>
                </a:solidFill>
              </a:rPr>
              <a:t> до </a:t>
            </a:r>
            <a:r>
              <a:rPr lang="ru-RU" sz="2000" i="1" dirty="0" err="1">
                <a:solidFill>
                  <a:srgbClr val="0070C0"/>
                </a:solidFill>
              </a:rPr>
              <a:t>ураження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електричним</a:t>
            </a:r>
            <a:r>
              <a:rPr lang="ru-RU" sz="2000" i="1" dirty="0">
                <a:solidFill>
                  <a:srgbClr val="0070C0"/>
                </a:solidFill>
              </a:rPr>
              <a:t> </a:t>
            </a:r>
            <a:r>
              <a:rPr lang="ru-RU" sz="2000" i="1" dirty="0" err="1">
                <a:solidFill>
                  <a:srgbClr val="0070C0"/>
                </a:solidFill>
              </a:rPr>
              <a:t>струмом</a:t>
            </a:r>
            <a:r>
              <a:rPr lang="ru-RU" sz="2000" i="1" dirty="0">
                <a:solidFill>
                  <a:srgbClr val="0070C0"/>
                </a:solidFill>
              </a:rPr>
              <a:t>.</a:t>
            </a:r>
          </a:p>
          <a:p>
            <a:r>
              <a:rPr lang="ru-RU" sz="2000" i="1" dirty="0" smtClean="0">
                <a:solidFill>
                  <a:srgbClr val="0070C0"/>
                </a:solidFill>
              </a:rPr>
              <a:t>   </a:t>
            </a:r>
            <a:endParaRPr lang="ru-RU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8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40"/>
    </mc:Choice>
    <mc:Fallback>
      <p:transition spd="slow" advTm="1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9512" y="764704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70C0"/>
                </a:solidFill>
              </a:rPr>
              <a:t>   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Потрібно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обов'язково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пам'ятати</a:t>
            </a:r>
            <a:r>
              <a:rPr lang="ru-RU" sz="2400" b="1" i="1" dirty="0">
                <a:solidFill>
                  <a:srgbClr val="0070C0"/>
                </a:solidFill>
              </a:rPr>
              <a:t>, </a:t>
            </a:r>
            <a:r>
              <a:rPr lang="ru-RU" sz="2400" i="1" dirty="0" err="1">
                <a:solidFill>
                  <a:srgbClr val="0070C0"/>
                </a:solidFill>
              </a:rPr>
              <a:t>що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людський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організм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вражає</a:t>
            </a:r>
            <a:r>
              <a:rPr lang="ru-RU" sz="2400" i="1" dirty="0">
                <a:solidFill>
                  <a:srgbClr val="0070C0"/>
                </a:solidFill>
              </a:rPr>
              <a:t> не </a:t>
            </a:r>
            <a:r>
              <a:rPr lang="ru-RU" sz="2400" i="1" dirty="0" err="1">
                <a:solidFill>
                  <a:srgbClr val="0070C0"/>
                </a:solidFill>
              </a:rPr>
              <a:t>напруга</a:t>
            </a:r>
            <a:r>
              <a:rPr lang="ru-RU" sz="2400" i="1" dirty="0">
                <a:solidFill>
                  <a:srgbClr val="0070C0"/>
                </a:solidFill>
              </a:rPr>
              <a:t>, а величина струму. За </a:t>
            </a:r>
            <a:r>
              <a:rPr lang="ru-RU" sz="2400" i="1" dirty="0" err="1">
                <a:solidFill>
                  <a:srgbClr val="0070C0"/>
                </a:solidFill>
              </a:rPr>
              <a:t>несприятливих</a:t>
            </a:r>
            <a:r>
              <a:rPr lang="ru-RU" sz="2400" i="1" dirty="0">
                <a:solidFill>
                  <a:srgbClr val="0070C0"/>
                </a:solidFill>
              </a:rPr>
              <a:t> умов (</a:t>
            </a:r>
            <a:r>
              <a:rPr lang="ru-RU" sz="2400" i="1" dirty="0" err="1">
                <a:solidFill>
                  <a:srgbClr val="0070C0"/>
                </a:solidFill>
              </a:rPr>
              <a:t>висока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вологість</a:t>
            </a:r>
            <a:r>
              <a:rPr lang="ru-RU" sz="2400" i="1" dirty="0">
                <a:solidFill>
                  <a:srgbClr val="0070C0"/>
                </a:solidFill>
              </a:rPr>
              <a:t> повітря, </a:t>
            </a:r>
            <a:r>
              <a:rPr lang="ru-RU" sz="2400" i="1" dirty="0" err="1">
                <a:solidFill>
                  <a:srgbClr val="0070C0"/>
                </a:solidFill>
              </a:rPr>
              <a:t>мокре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взуття</a:t>
            </a:r>
            <a:r>
              <a:rPr lang="ru-RU" sz="2400" i="1" dirty="0">
                <a:solidFill>
                  <a:srgbClr val="0070C0"/>
                </a:solidFill>
              </a:rPr>
              <a:t>, </a:t>
            </a:r>
            <a:r>
              <a:rPr lang="ru-RU" sz="2400" i="1" dirty="0" err="1">
                <a:solidFill>
                  <a:srgbClr val="0070C0"/>
                </a:solidFill>
              </a:rPr>
              <a:t>негаразди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зі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здоров'ям</a:t>
            </a:r>
            <a:r>
              <a:rPr lang="ru-RU" sz="2400" i="1" dirty="0">
                <a:solidFill>
                  <a:srgbClr val="0070C0"/>
                </a:solidFill>
              </a:rPr>
              <a:t>), </a:t>
            </a:r>
            <a:r>
              <a:rPr lang="ru-RU" sz="2400" i="1" dirty="0" err="1">
                <a:solidFill>
                  <a:srgbClr val="0070C0"/>
                </a:solidFill>
              </a:rPr>
              <a:t>навіть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низька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напруга</a:t>
            </a:r>
            <a:r>
              <a:rPr lang="ru-RU" sz="2400" i="1" dirty="0">
                <a:solidFill>
                  <a:srgbClr val="0070C0"/>
                </a:solidFill>
              </a:rPr>
              <a:t> (30 — 40 В), </a:t>
            </a:r>
            <a:r>
              <a:rPr lang="ru-RU" sz="2400" i="1" dirty="0" err="1">
                <a:solidFill>
                  <a:srgbClr val="0070C0"/>
                </a:solidFill>
              </a:rPr>
              <a:t>може</a:t>
            </a:r>
            <a:r>
              <a:rPr lang="ru-RU" sz="2400" i="1" dirty="0">
                <a:solidFill>
                  <a:srgbClr val="0070C0"/>
                </a:solidFill>
              </a:rPr>
              <a:t> бути </a:t>
            </a:r>
            <a:r>
              <a:rPr lang="ru-RU" sz="2400" i="1" dirty="0" err="1">
                <a:solidFill>
                  <a:srgbClr val="0070C0"/>
                </a:solidFill>
              </a:rPr>
              <a:t>небезпечною</a:t>
            </a:r>
            <a:r>
              <a:rPr lang="ru-RU" sz="2400" i="1" dirty="0">
                <a:solidFill>
                  <a:srgbClr val="0070C0"/>
                </a:solidFill>
              </a:rPr>
              <a:t> для </a:t>
            </a:r>
            <a:r>
              <a:rPr lang="ru-RU" sz="2400" i="1" dirty="0" err="1">
                <a:solidFill>
                  <a:srgbClr val="0070C0"/>
                </a:solidFill>
              </a:rPr>
              <a:t>життя</a:t>
            </a:r>
            <a:r>
              <a:rPr lang="ru-RU" sz="2400" i="1" dirty="0">
                <a:solidFill>
                  <a:srgbClr val="0070C0"/>
                </a:solidFill>
              </a:rPr>
              <a:t>. </a:t>
            </a:r>
            <a:r>
              <a:rPr lang="ru-RU" sz="2400" i="1" dirty="0" err="1">
                <a:solidFill>
                  <a:srgbClr val="0070C0"/>
                </a:solidFill>
              </a:rPr>
              <a:t>Якщо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опір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тіла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людини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дорівнює</a:t>
            </a:r>
            <a:r>
              <a:rPr lang="ru-RU" sz="2400" i="1" dirty="0">
                <a:solidFill>
                  <a:srgbClr val="0070C0"/>
                </a:solidFill>
              </a:rPr>
              <a:t> 700 Ом, то </a:t>
            </a:r>
            <a:r>
              <a:rPr lang="ru-RU" sz="2400" i="1" dirty="0" err="1">
                <a:solidFill>
                  <a:srgbClr val="0070C0"/>
                </a:solidFill>
              </a:rPr>
              <a:t>небезпечною</a:t>
            </a:r>
            <a:r>
              <a:rPr lang="ru-RU" sz="2400" i="1" dirty="0">
                <a:solidFill>
                  <a:srgbClr val="0070C0"/>
                </a:solidFill>
              </a:rPr>
              <a:t> буде </a:t>
            </a:r>
            <a:r>
              <a:rPr lang="ru-RU" sz="2400" i="1" dirty="0" err="1">
                <a:solidFill>
                  <a:srgbClr val="0070C0"/>
                </a:solidFill>
              </a:rPr>
              <a:t>напруга</a:t>
            </a:r>
            <a:r>
              <a:rPr lang="ru-RU" sz="2400" i="1" dirty="0">
                <a:solidFill>
                  <a:srgbClr val="0070C0"/>
                </a:solidFill>
              </a:rPr>
              <a:t> 35 В.</a:t>
            </a:r>
          </a:p>
          <a:p>
            <a:r>
              <a:rPr lang="ru-RU" sz="2400" i="1" dirty="0" smtClean="0">
                <a:solidFill>
                  <a:srgbClr val="0070C0"/>
                </a:solidFill>
              </a:rPr>
              <a:t>   </a:t>
            </a:r>
          </a:p>
          <a:p>
            <a:r>
              <a:rPr lang="ru-RU" sz="2400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smtClean="0">
                <a:solidFill>
                  <a:srgbClr val="0070C0"/>
                </a:solidFill>
              </a:rPr>
              <a:t>Шлях </a:t>
            </a:r>
            <a:r>
              <a:rPr lang="ru-RU" sz="2400" b="1" i="1" dirty="0">
                <a:solidFill>
                  <a:srgbClr val="0070C0"/>
                </a:solidFill>
              </a:rPr>
              <a:t>струму в </a:t>
            </a:r>
            <a:r>
              <a:rPr lang="ru-RU" sz="2400" b="1" i="1" dirty="0" err="1">
                <a:solidFill>
                  <a:srgbClr val="0070C0"/>
                </a:solidFill>
              </a:rPr>
              <a:t>організмі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людини</a:t>
            </a:r>
            <a:endParaRPr lang="ru-RU" sz="2400" b="1" i="1" dirty="0">
              <a:solidFill>
                <a:srgbClr val="0070C0"/>
              </a:solidFill>
            </a:endParaRPr>
          </a:p>
          <a:p>
            <a:r>
              <a:rPr lang="ru-RU" sz="2400" i="1" dirty="0" err="1">
                <a:solidFill>
                  <a:srgbClr val="0070C0"/>
                </a:solidFill>
              </a:rPr>
              <a:t>Наслідки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ураження</a:t>
            </a:r>
            <a:r>
              <a:rPr lang="ru-RU" sz="2400" i="1" dirty="0">
                <a:solidFill>
                  <a:srgbClr val="0070C0"/>
                </a:solidFill>
              </a:rPr>
              <a:t>, </a:t>
            </a:r>
            <a:r>
              <a:rPr lang="ru-RU" sz="2400" i="1" dirty="0" err="1">
                <a:solidFill>
                  <a:srgbClr val="0070C0"/>
                </a:solidFill>
              </a:rPr>
              <a:t>багато</a:t>
            </a:r>
            <a:r>
              <a:rPr lang="ru-RU" sz="2400" i="1" dirty="0">
                <a:solidFill>
                  <a:srgbClr val="0070C0"/>
                </a:solidFill>
              </a:rPr>
              <a:t> в </a:t>
            </a:r>
            <a:r>
              <a:rPr lang="ru-RU" sz="2400" i="1" dirty="0" err="1">
                <a:solidFill>
                  <a:srgbClr val="0070C0"/>
                </a:solidFill>
              </a:rPr>
              <a:t>чому</a:t>
            </a:r>
            <a:r>
              <a:rPr lang="ru-RU" sz="2400" i="1" dirty="0">
                <a:solidFill>
                  <a:srgbClr val="0070C0"/>
                </a:solidFill>
              </a:rPr>
              <a:t>, </a:t>
            </a:r>
            <a:r>
              <a:rPr lang="ru-RU" sz="2400" i="1" dirty="0" err="1">
                <a:solidFill>
                  <a:srgbClr val="0070C0"/>
                </a:solidFill>
              </a:rPr>
              <a:t>залежать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також</a:t>
            </a:r>
            <a:r>
              <a:rPr lang="ru-RU" sz="2400" i="1" dirty="0">
                <a:solidFill>
                  <a:srgbClr val="0070C0"/>
                </a:solidFill>
              </a:rPr>
              <a:t> від шляху струму у </a:t>
            </a:r>
            <a:r>
              <a:rPr lang="ru-RU" sz="2400" i="1" dirty="0" err="1">
                <a:solidFill>
                  <a:srgbClr val="0070C0"/>
                </a:solidFill>
              </a:rPr>
              <a:t>тілі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людини</a:t>
            </a:r>
            <a:r>
              <a:rPr lang="ru-RU" sz="2400" i="1" dirty="0">
                <a:solidFill>
                  <a:srgbClr val="0070C0"/>
                </a:solidFill>
              </a:rPr>
              <a:t>. </a:t>
            </a:r>
            <a:r>
              <a:rPr lang="ru-RU" sz="2400" i="1" dirty="0" err="1">
                <a:solidFill>
                  <a:srgbClr val="0070C0"/>
                </a:solidFill>
              </a:rPr>
              <a:t>Найбільш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небезпечні</a:t>
            </a:r>
            <a:r>
              <a:rPr lang="ru-RU" sz="2400" i="1" dirty="0">
                <a:solidFill>
                  <a:srgbClr val="0070C0"/>
                </a:solidFill>
              </a:rPr>
              <a:t> шляхи </a:t>
            </a:r>
            <a:r>
              <a:rPr lang="ru-RU" sz="2400" i="1" dirty="0" err="1">
                <a:solidFill>
                  <a:srgbClr val="0070C0"/>
                </a:solidFill>
              </a:rPr>
              <a:t>це</a:t>
            </a:r>
            <a:r>
              <a:rPr lang="ru-RU" sz="2400" i="1" dirty="0">
                <a:solidFill>
                  <a:srgbClr val="0070C0"/>
                </a:solidFill>
              </a:rPr>
              <a:t> руки — ноги і рука — рука, коли </a:t>
            </a:r>
            <a:r>
              <a:rPr lang="ru-RU" sz="2400" i="1" dirty="0" err="1">
                <a:solidFill>
                  <a:srgbClr val="0070C0"/>
                </a:solidFill>
              </a:rPr>
              <a:t>найбільша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частина</a:t>
            </a:r>
            <a:r>
              <a:rPr lang="ru-RU" sz="2400" i="1" dirty="0">
                <a:solidFill>
                  <a:srgbClr val="0070C0"/>
                </a:solidFill>
              </a:rPr>
              <a:t> струму проходить </a:t>
            </a:r>
            <a:r>
              <a:rPr lang="ru-RU" sz="2400" i="1" dirty="0" err="1">
                <a:solidFill>
                  <a:srgbClr val="0070C0"/>
                </a:solidFill>
              </a:rPr>
              <a:t>крізь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серце</a:t>
            </a:r>
            <a:r>
              <a:rPr lang="ru-RU" sz="24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657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60"/>
    </mc:Choice>
    <mc:Fallback>
      <p:transition spd="slow" advTm="1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6"/>
            <a:ext cx="9144000" cy="685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19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17"/>
    </mc:Choice>
    <mc:Fallback>
      <p:transition spd="slow" advTm="1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43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5"/>
    </mc:Choice>
    <mc:Fallback>
      <p:transition spd="slow" advTm="6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79" y="0"/>
            <a:ext cx="9169079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9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6"/>
    </mc:Choice>
    <mc:Fallback>
      <p:transition spd="slow" advTm="9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8" y="0"/>
            <a:ext cx="88238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37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8"/>
    </mc:Choice>
    <mc:Fallback>
      <p:transition spd="slow" advTm="6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95536" y="0"/>
            <a:ext cx="83529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smtClean="0"/>
              <a:t>Види </a:t>
            </a:r>
            <a:r>
              <a:rPr lang="ru-RU" u="sng" dirty="0" err="1" smtClean="0"/>
              <a:t>загальнообов'язкового</a:t>
            </a:r>
            <a:r>
              <a:rPr lang="ru-RU" u="sng" dirty="0" smtClean="0"/>
              <a:t> державного </a:t>
            </a:r>
            <a:r>
              <a:rPr lang="ru-RU" u="sng" dirty="0" err="1" smtClean="0"/>
              <a:t>соціального</a:t>
            </a:r>
            <a:r>
              <a:rPr lang="ru-RU" u="sng" dirty="0" smtClean="0"/>
              <a:t> </a:t>
            </a:r>
            <a:r>
              <a:rPr lang="ru-RU" u="sng" dirty="0" err="1" smtClean="0"/>
              <a:t>страхування</a:t>
            </a:r>
            <a:r>
              <a:rPr lang="ru-RU" u="sng" dirty="0" smtClean="0"/>
              <a:t>:</a:t>
            </a:r>
          </a:p>
          <a:p>
            <a:pPr algn="just"/>
            <a:r>
              <a:rPr lang="ru-RU" dirty="0" smtClean="0"/>
              <a:t>1) </a:t>
            </a:r>
            <a:r>
              <a:rPr lang="ru-RU" b="1" dirty="0" err="1" smtClean="0"/>
              <a:t>пенсійне</a:t>
            </a:r>
            <a:r>
              <a:rPr lang="ru-RU" b="1" dirty="0" smtClean="0"/>
              <a:t> </a:t>
            </a:r>
            <a:r>
              <a:rPr lang="ru-RU" b="1" dirty="0" err="1" smtClean="0"/>
              <a:t>страхування</a:t>
            </a:r>
            <a:r>
              <a:rPr lang="ru-RU" b="1" dirty="0" smtClean="0"/>
              <a:t>:</a:t>
            </a:r>
          </a:p>
          <a:p>
            <a:pPr algn="just"/>
            <a:r>
              <a:rPr lang="ru-RU" dirty="0" err="1" smtClean="0"/>
              <a:t>пенсії</a:t>
            </a:r>
            <a:r>
              <a:rPr lang="ru-RU" dirty="0" smtClean="0"/>
              <a:t> за </a:t>
            </a:r>
            <a:r>
              <a:rPr lang="ru-RU" dirty="0" err="1" smtClean="0"/>
              <a:t>віком</a:t>
            </a:r>
            <a:r>
              <a:rPr lang="ru-RU" dirty="0" smtClean="0"/>
              <a:t>, по </a:t>
            </a:r>
            <a:r>
              <a:rPr lang="ru-RU" dirty="0" err="1" smtClean="0"/>
              <a:t>інвалідності</a:t>
            </a:r>
            <a:r>
              <a:rPr lang="ru-RU" dirty="0" smtClean="0"/>
              <a:t> внаслідок </a:t>
            </a:r>
            <a:r>
              <a:rPr lang="ru-RU" dirty="0" err="1" smtClean="0"/>
              <a:t>загального</a:t>
            </a:r>
            <a:r>
              <a:rPr lang="ru-RU" dirty="0" smtClean="0"/>
              <a:t> </a:t>
            </a:r>
            <a:r>
              <a:rPr lang="ru-RU" dirty="0" err="1" smtClean="0"/>
              <a:t>захворювання</a:t>
            </a:r>
            <a:r>
              <a:rPr lang="ru-RU" dirty="0" smtClean="0"/>
              <a:t> (в тому </a:t>
            </a:r>
            <a:r>
              <a:rPr lang="ru-RU" dirty="0" err="1" smtClean="0"/>
              <a:t>числі</a:t>
            </a:r>
            <a:r>
              <a:rPr lang="ru-RU" dirty="0" smtClean="0"/>
              <a:t> </a:t>
            </a:r>
            <a:r>
              <a:rPr lang="ru-RU" dirty="0" err="1" smtClean="0"/>
              <a:t>каліцтва</a:t>
            </a:r>
            <a:r>
              <a:rPr lang="ru-RU" dirty="0" smtClean="0"/>
              <a:t>, не </a:t>
            </a:r>
            <a:r>
              <a:rPr lang="ru-RU" dirty="0" err="1" smtClean="0"/>
              <a:t>пов'язаного</a:t>
            </a:r>
            <a:r>
              <a:rPr lang="ru-RU" dirty="0" smtClean="0"/>
              <a:t> з </a:t>
            </a:r>
            <a:r>
              <a:rPr lang="ru-RU" dirty="0" err="1" smtClean="0"/>
              <a:t>роботою</a:t>
            </a:r>
            <a:r>
              <a:rPr lang="ru-RU" dirty="0" smtClean="0"/>
              <a:t>, </a:t>
            </a:r>
            <a:r>
              <a:rPr lang="ru-RU" dirty="0" err="1" smtClean="0"/>
              <a:t>інвалідності</a:t>
            </a:r>
            <a:r>
              <a:rPr lang="ru-RU" dirty="0" smtClean="0"/>
              <a:t> з </a:t>
            </a:r>
            <a:r>
              <a:rPr lang="ru-RU" dirty="0" err="1" smtClean="0"/>
              <a:t>дитинства</a:t>
            </a:r>
            <a:r>
              <a:rPr lang="ru-RU" dirty="0" smtClean="0"/>
              <a:t>);</a:t>
            </a:r>
          </a:p>
          <a:p>
            <a:pPr algn="just"/>
            <a:r>
              <a:rPr lang="ru-RU" dirty="0" err="1" smtClean="0"/>
              <a:t>пенсії</a:t>
            </a:r>
            <a:r>
              <a:rPr lang="ru-RU" dirty="0" smtClean="0"/>
              <a:t> у </a:t>
            </a:r>
            <a:r>
              <a:rPr lang="ru-RU" dirty="0" err="1" smtClean="0"/>
              <a:t>зв'язку</a:t>
            </a:r>
            <a:r>
              <a:rPr lang="ru-RU" dirty="0" smtClean="0"/>
              <a:t> з </a:t>
            </a:r>
            <a:r>
              <a:rPr lang="ru-RU" dirty="0" err="1" smtClean="0"/>
              <a:t>втратою</a:t>
            </a:r>
            <a:r>
              <a:rPr lang="ru-RU" dirty="0" smtClean="0"/>
              <a:t> </a:t>
            </a:r>
            <a:r>
              <a:rPr lang="ru-RU" dirty="0" err="1" smtClean="0"/>
              <a:t>годувальника</a:t>
            </a:r>
            <a:r>
              <a:rPr lang="ru-RU" dirty="0" smtClean="0"/>
              <a:t>, </a:t>
            </a:r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 err="1" smtClean="0"/>
              <a:t>передбачених</a:t>
            </a:r>
            <a:r>
              <a:rPr lang="ru-RU" dirty="0" smtClean="0"/>
              <a:t> пунктом 4 ст. 25 Закону </a:t>
            </a:r>
            <a:r>
              <a:rPr lang="ru-RU" dirty="0" err="1" smtClean="0"/>
              <a:t>України</a:t>
            </a:r>
            <a:r>
              <a:rPr lang="ru-RU" dirty="0" smtClean="0"/>
              <a:t>: "</a:t>
            </a:r>
            <a:r>
              <a:rPr lang="ru-RU" dirty="0" err="1" smtClean="0"/>
              <a:t>Основи</a:t>
            </a:r>
            <a:r>
              <a:rPr lang="ru-RU" dirty="0" smtClean="0"/>
              <a:t> </a:t>
            </a:r>
            <a:r>
              <a:rPr lang="ru-RU" dirty="0" err="1" smtClean="0"/>
              <a:t>законодавства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про </a:t>
            </a:r>
            <a:r>
              <a:rPr lang="ru-RU" dirty="0" err="1" smtClean="0"/>
              <a:t>загальнообов'язкове</a:t>
            </a:r>
            <a:r>
              <a:rPr lang="ru-RU" dirty="0" smtClean="0"/>
              <a:t> </a:t>
            </a:r>
            <a:r>
              <a:rPr lang="ru-RU" dirty="0" err="1" smtClean="0"/>
              <a:t>державне</a:t>
            </a:r>
            <a:r>
              <a:rPr lang="ru-RU" dirty="0" smtClean="0"/>
              <a:t> </a:t>
            </a:r>
            <a:r>
              <a:rPr lang="ru-RU" dirty="0" err="1" smtClean="0"/>
              <a:t>соціальне</a:t>
            </a:r>
            <a:r>
              <a:rPr lang="ru-RU" dirty="0" smtClean="0"/>
              <a:t> </a:t>
            </a:r>
            <a:r>
              <a:rPr lang="ru-RU" dirty="0" err="1" smtClean="0"/>
              <a:t>страхування</a:t>
            </a:r>
            <a:r>
              <a:rPr lang="ru-RU" dirty="0" smtClean="0"/>
              <a:t>"</a:t>
            </a:r>
          </a:p>
          <a:p>
            <a:pPr algn="just"/>
            <a:r>
              <a:rPr lang="ru-RU" dirty="0" err="1" smtClean="0"/>
              <a:t>медичні</a:t>
            </a:r>
            <a:r>
              <a:rPr lang="ru-RU" dirty="0" smtClean="0"/>
              <a:t> </a:t>
            </a:r>
            <a:r>
              <a:rPr lang="ru-RU" dirty="0" err="1" smtClean="0"/>
              <a:t>профілактично-реабілітаційні</a:t>
            </a:r>
            <a:r>
              <a:rPr lang="ru-RU" dirty="0" smtClean="0"/>
              <a:t> заходи;</a:t>
            </a:r>
          </a:p>
          <a:p>
            <a:pPr algn="just"/>
            <a:r>
              <a:rPr lang="ru-RU" dirty="0" err="1" smtClean="0"/>
              <a:t>допомога</a:t>
            </a:r>
            <a:r>
              <a:rPr lang="ru-RU" dirty="0" smtClean="0"/>
              <a:t> на </a:t>
            </a:r>
            <a:r>
              <a:rPr lang="ru-RU" dirty="0" err="1" smtClean="0"/>
              <a:t>поховання</a:t>
            </a:r>
            <a:r>
              <a:rPr lang="ru-RU" dirty="0" smtClean="0"/>
              <a:t> </a:t>
            </a:r>
            <a:r>
              <a:rPr lang="ru-RU" dirty="0" err="1" smtClean="0"/>
              <a:t>пенсіонерів</a:t>
            </a:r>
            <a:r>
              <a:rPr lang="ru-RU" dirty="0" smtClean="0"/>
              <a:t>;</a:t>
            </a:r>
          </a:p>
          <a:p>
            <a:pPr algn="just"/>
            <a:r>
              <a:rPr lang="ru-RU" dirty="0" err="1" smtClean="0"/>
              <a:t>пенсія</a:t>
            </a:r>
            <a:r>
              <a:rPr lang="ru-RU" dirty="0" smtClean="0"/>
              <a:t> по </a:t>
            </a:r>
            <a:r>
              <a:rPr lang="ru-RU" dirty="0" err="1" smtClean="0"/>
              <a:t>інвалідності</a:t>
            </a:r>
            <a:r>
              <a:rPr lang="ru-RU" dirty="0" smtClean="0"/>
              <a:t> внаслідок </a:t>
            </a:r>
            <a:r>
              <a:rPr lang="ru-RU" dirty="0" err="1" smtClean="0"/>
              <a:t>нещасного</a:t>
            </a:r>
            <a:r>
              <a:rPr lang="ru-RU" dirty="0" smtClean="0"/>
              <a:t> </a:t>
            </a:r>
            <a:r>
              <a:rPr lang="ru-RU" dirty="0" err="1" smtClean="0"/>
              <a:t>випадку</a:t>
            </a:r>
            <a:r>
              <a:rPr lang="ru-RU" dirty="0" smtClean="0"/>
              <a:t> на </a:t>
            </a:r>
            <a:r>
              <a:rPr lang="ru-RU" dirty="0" err="1" smtClean="0"/>
              <a:t>виробництві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професійного</a:t>
            </a:r>
            <a:r>
              <a:rPr lang="ru-RU" dirty="0" smtClean="0"/>
              <a:t> </a:t>
            </a:r>
            <a:r>
              <a:rPr lang="ru-RU" dirty="0" err="1" smtClean="0"/>
              <a:t>захворювання</a:t>
            </a:r>
            <a:r>
              <a:rPr lang="ru-RU" dirty="0" smtClean="0"/>
              <a:t>;</a:t>
            </a:r>
          </a:p>
          <a:p>
            <a:pPr algn="just"/>
            <a:r>
              <a:rPr lang="ru-RU" dirty="0" err="1" smtClean="0"/>
              <a:t>пенсія</a:t>
            </a:r>
            <a:r>
              <a:rPr lang="ru-RU" dirty="0" smtClean="0"/>
              <a:t> у </a:t>
            </a:r>
            <a:r>
              <a:rPr lang="ru-RU" dirty="0" err="1" smtClean="0"/>
              <a:t>зв’язку</a:t>
            </a:r>
            <a:r>
              <a:rPr lang="ru-RU" dirty="0" smtClean="0"/>
              <a:t> з </a:t>
            </a:r>
            <a:r>
              <a:rPr lang="ru-RU" dirty="0" err="1" smtClean="0"/>
              <a:t>втратою</a:t>
            </a:r>
            <a:r>
              <a:rPr lang="ru-RU" dirty="0" smtClean="0"/>
              <a:t> </a:t>
            </a:r>
            <a:r>
              <a:rPr lang="ru-RU" dirty="0" err="1" smtClean="0"/>
              <a:t>годувальника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помер внаслідок </a:t>
            </a:r>
            <a:r>
              <a:rPr lang="ru-RU" dirty="0" err="1" smtClean="0"/>
              <a:t>нещасного</a:t>
            </a:r>
            <a:r>
              <a:rPr lang="ru-RU" dirty="0" smtClean="0"/>
              <a:t> </a:t>
            </a:r>
            <a:r>
              <a:rPr lang="ru-RU" dirty="0" err="1" smtClean="0"/>
              <a:t>випадку</a:t>
            </a:r>
            <a:r>
              <a:rPr lang="ru-RU" dirty="0" smtClean="0"/>
              <a:t> на </a:t>
            </a:r>
            <a:r>
              <a:rPr lang="ru-RU" dirty="0" err="1" smtClean="0"/>
              <a:t>виробництві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професійного</a:t>
            </a:r>
            <a:r>
              <a:rPr lang="ru-RU" dirty="0" smtClean="0"/>
              <a:t> </a:t>
            </a:r>
            <a:r>
              <a:rPr lang="ru-RU" dirty="0" err="1" smtClean="0"/>
              <a:t>захворювання</a:t>
            </a:r>
            <a:r>
              <a:rPr lang="ru-RU" dirty="0" smtClean="0"/>
              <a:t>;</a:t>
            </a:r>
          </a:p>
          <a:p>
            <a:pPr algn="just"/>
            <a:r>
              <a:rPr lang="ru-RU" dirty="0" smtClean="0"/>
              <a:t>2) </a:t>
            </a:r>
            <a:r>
              <a:rPr lang="ru-RU" b="1" dirty="0" err="1" smtClean="0"/>
              <a:t>страхування</a:t>
            </a:r>
            <a:r>
              <a:rPr lang="ru-RU" b="1" dirty="0" smtClean="0"/>
              <a:t> у </a:t>
            </a:r>
            <a:r>
              <a:rPr lang="ru-RU" b="1" dirty="0" err="1" smtClean="0"/>
              <a:t>зв’язку</a:t>
            </a:r>
            <a:r>
              <a:rPr lang="ru-RU" b="1" dirty="0" smtClean="0"/>
              <a:t> з </a:t>
            </a:r>
            <a:r>
              <a:rPr lang="ru-RU" b="1" dirty="0" err="1" smtClean="0"/>
              <a:t>тимчасовою</a:t>
            </a:r>
            <a:r>
              <a:rPr lang="ru-RU" b="1" dirty="0" smtClean="0"/>
              <a:t> </a:t>
            </a:r>
            <a:r>
              <a:rPr lang="ru-RU" b="1" dirty="0" err="1" smtClean="0"/>
              <a:t>втратою</a:t>
            </a:r>
            <a:r>
              <a:rPr lang="ru-RU" b="1" dirty="0" smtClean="0"/>
              <a:t> </a:t>
            </a:r>
            <a:r>
              <a:rPr lang="ru-RU" b="1" dirty="0" err="1" smtClean="0"/>
              <a:t>працездатності</a:t>
            </a:r>
            <a:r>
              <a:rPr lang="ru-RU" b="1" dirty="0" smtClean="0"/>
              <a:t>:</a:t>
            </a:r>
          </a:p>
          <a:p>
            <a:pPr algn="just"/>
            <a:r>
              <a:rPr lang="ru-RU" dirty="0" err="1" smtClean="0"/>
              <a:t>допомога</a:t>
            </a:r>
            <a:r>
              <a:rPr lang="ru-RU" dirty="0" smtClean="0"/>
              <a:t> по </a:t>
            </a:r>
            <a:r>
              <a:rPr lang="ru-RU" dirty="0" err="1" smtClean="0"/>
              <a:t>тимчасовій</a:t>
            </a:r>
            <a:r>
              <a:rPr lang="ru-RU" dirty="0" smtClean="0"/>
              <a:t> </a:t>
            </a:r>
            <a:r>
              <a:rPr lang="ru-RU" dirty="0" err="1" smtClean="0"/>
              <a:t>непрацездатності</a:t>
            </a:r>
            <a:r>
              <a:rPr lang="ru-RU" dirty="0" smtClean="0"/>
              <a:t> (</a:t>
            </a:r>
            <a:r>
              <a:rPr lang="ru-RU" dirty="0" err="1" smtClean="0"/>
              <a:t>включаючи</a:t>
            </a:r>
            <a:r>
              <a:rPr lang="ru-RU" dirty="0" smtClean="0"/>
              <a:t> догляд за хворою </a:t>
            </a:r>
            <a:r>
              <a:rPr lang="ru-RU" dirty="0" err="1" smtClean="0"/>
              <a:t>дитиною</a:t>
            </a:r>
            <a:r>
              <a:rPr lang="ru-RU" dirty="0" smtClean="0"/>
              <a:t>);</a:t>
            </a:r>
          </a:p>
          <a:p>
            <a:pPr algn="just"/>
            <a:r>
              <a:rPr lang="ru-RU" dirty="0" err="1" smtClean="0"/>
              <a:t>допомога</a:t>
            </a:r>
            <a:r>
              <a:rPr lang="ru-RU" dirty="0" smtClean="0"/>
              <a:t> по </a:t>
            </a:r>
            <a:r>
              <a:rPr lang="ru-RU" dirty="0" err="1" smtClean="0"/>
              <a:t>вагітності</a:t>
            </a:r>
            <a:r>
              <a:rPr lang="ru-RU" dirty="0" smtClean="0"/>
              <a:t> та пологах;</a:t>
            </a:r>
          </a:p>
          <a:p>
            <a:pPr algn="just"/>
            <a:r>
              <a:rPr lang="ru-RU" dirty="0" smtClean="0"/>
              <a:t>3</a:t>
            </a:r>
            <a:r>
              <a:rPr lang="ru-RU" b="1" dirty="0" smtClean="0"/>
              <a:t>) </a:t>
            </a:r>
            <a:r>
              <a:rPr lang="ru-RU" b="1" dirty="0" err="1" smtClean="0"/>
              <a:t>медичне</a:t>
            </a:r>
            <a:r>
              <a:rPr lang="ru-RU" b="1" dirty="0" smtClean="0"/>
              <a:t> </a:t>
            </a:r>
            <a:r>
              <a:rPr lang="ru-RU" b="1" dirty="0" err="1" smtClean="0"/>
              <a:t>страхування</a:t>
            </a:r>
            <a:r>
              <a:rPr lang="ru-RU" b="1" dirty="0" smtClean="0"/>
              <a:t>:</a:t>
            </a:r>
          </a:p>
          <a:p>
            <a:pPr algn="just"/>
            <a:r>
              <a:rPr lang="ru-RU" dirty="0" err="1" smtClean="0"/>
              <a:t>діагностика</a:t>
            </a:r>
            <a:r>
              <a:rPr lang="ru-RU" dirty="0" smtClean="0"/>
              <a:t> та </a:t>
            </a:r>
            <a:r>
              <a:rPr lang="ru-RU" dirty="0" err="1" smtClean="0"/>
              <a:t>амбулаторне</a:t>
            </a:r>
            <a:r>
              <a:rPr lang="ru-RU" dirty="0" smtClean="0"/>
              <a:t> </a:t>
            </a:r>
            <a:r>
              <a:rPr lang="ru-RU" dirty="0" err="1" smtClean="0"/>
              <a:t>лікування</a:t>
            </a:r>
            <a:r>
              <a:rPr lang="ru-RU" dirty="0" smtClean="0"/>
              <a:t>;</a:t>
            </a:r>
          </a:p>
          <a:p>
            <a:pPr algn="just"/>
            <a:r>
              <a:rPr lang="ru-RU" dirty="0" err="1" smtClean="0"/>
              <a:t>стаціонарне</a:t>
            </a:r>
            <a:r>
              <a:rPr lang="ru-RU" dirty="0" smtClean="0"/>
              <a:t> </a:t>
            </a:r>
            <a:r>
              <a:rPr lang="ru-RU" dirty="0" err="1" smtClean="0"/>
              <a:t>лікування</a:t>
            </a:r>
            <a:r>
              <a:rPr lang="ru-RU" dirty="0" smtClean="0"/>
              <a:t>;</a:t>
            </a:r>
          </a:p>
          <a:p>
            <a:pPr algn="just"/>
            <a:r>
              <a:rPr lang="ru-RU" dirty="0" err="1" smtClean="0"/>
              <a:t>надання</a:t>
            </a:r>
            <a:r>
              <a:rPr lang="ru-RU" dirty="0" smtClean="0"/>
              <a:t> </a:t>
            </a:r>
            <a:r>
              <a:rPr lang="ru-RU" dirty="0" err="1" smtClean="0"/>
              <a:t>готових</a:t>
            </a:r>
            <a:r>
              <a:rPr lang="ru-RU" dirty="0" smtClean="0"/>
              <a:t> </a:t>
            </a:r>
            <a:r>
              <a:rPr lang="ru-RU" dirty="0" err="1" smtClean="0"/>
              <a:t>лікарських</a:t>
            </a:r>
            <a:r>
              <a:rPr lang="ru-RU" dirty="0" smtClean="0"/>
              <a:t> </a:t>
            </a:r>
            <a:r>
              <a:rPr lang="ru-RU" dirty="0" err="1" smtClean="0"/>
              <a:t>засобів</a:t>
            </a:r>
            <a:r>
              <a:rPr lang="ru-RU" dirty="0" smtClean="0"/>
              <a:t> та </a:t>
            </a:r>
            <a:r>
              <a:rPr lang="ru-RU" dirty="0" err="1" smtClean="0"/>
              <a:t>виробів</a:t>
            </a:r>
            <a:r>
              <a:rPr lang="ru-RU" dirty="0" smtClean="0"/>
              <a:t> </a:t>
            </a:r>
            <a:r>
              <a:rPr lang="ru-RU" dirty="0" err="1" smtClean="0"/>
              <a:t>медичного</a:t>
            </a:r>
            <a:r>
              <a:rPr lang="ru-RU" dirty="0" smtClean="0"/>
              <a:t> </a:t>
            </a:r>
            <a:r>
              <a:rPr lang="ru-RU" dirty="0" err="1" smtClean="0"/>
              <a:t>призначення</a:t>
            </a:r>
            <a:r>
              <a:rPr lang="ru-RU" dirty="0" smtClean="0"/>
              <a:t>;</a:t>
            </a:r>
          </a:p>
          <a:p>
            <a:pPr algn="just"/>
            <a:r>
              <a:rPr lang="ru-RU" dirty="0" err="1" smtClean="0"/>
              <a:t>профілактичні</a:t>
            </a:r>
            <a:r>
              <a:rPr lang="ru-RU" dirty="0" smtClean="0"/>
              <a:t> та </a:t>
            </a:r>
            <a:r>
              <a:rPr lang="ru-RU" dirty="0" err="1" smtClean="0"/>
              <a:t>освітні</a:t>
            </a:r>
            <a:r>
              <a:rPr lang="ru-RU" dirty="0" smtClean="0"/>
              <a:t> заходи;</a:t>
            </a:r>
          </a:p>
          <a:p>
            <a:pPr algn="just"/>
            <a:r>
              <a:rPr lang="ru-RU" dirty="0" err="1" smtClean="0"/>
              <a:t>забезпечення</a:t>
            </a:r>
            <a:r>
              <a:rPr lang="ru-RU" dirty="0" smtClean="0"/>
              <a:t> </a:t>
            </a:r>
            <a:r>
              <a:rPr lang="ru-RU" dirty="0" err="1" smtClean="0"/>
              <a:t>медичної</a:t>
            </a:r>
            <a:r>
              <a:rPr lang="ru-RU" dirty="0" smtClean="0"/>
              <a:t> </a:t>
            </a:r>
            <a:r>
              <a:rPr lang="ru-RU" dirty="0" err="1" smtClean="0"/>
              <a:t>реабілітації</a:t>
            </a:r>
            <a:r>
              <a:rPr lang="ru-RU" dirty="0" smtClean="0"/>
              <a:t> </a:t>
            </a:r>
            <a:r>
              <a:rPr lang="ru-RU" dirty="0" err="1" smtClean="0"/>
              <a:t>осіб</a:t>
            </a:r>
            <a:r>
              <a:rPr lang="ru-RU" dirty="0" smtClean="0"/>
              <a:t>, які перенесли особливо </a:t>
            </a:r>
            <a:r>
              <a:rPr lang="ru-RU" dirty="0" err="1" smtClean="0"/>
              <a:t>важкі</a:t>
            </a:r>
            <a:r>
              <a:rPr lang="ru-RU" dirty="0" smtClean="0"/>
              <a:t> </a:t>
            </a:r>
            <a:r>
              <a:rPr lang="ru-RU" dirty="0" err="1" smtClean="0"/>
              <a:t>операції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хронічні</a:t>
            </a:r>
            <a:r>
              <a:rPr lang="ru-RU" dirty="0" smtClean="0"/>
              <a:t> </a:t>
            </a:r>
            <a:r>
              <a:rPr lang="ru-RU" dirty="0" err="1" smtClean="0"/>
              <a:t>захворювання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25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95"/>
    </mc:Choice>
    <mc:Fallback>
      <p:transition spd="slow" advTm="24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4846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57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8"/>
    </mc:Choice>
    <mc:Fallback>
      <p:transition spd="slow" advTm="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9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23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44"/>
    </mc:Choice>
    <mc:Fallback>
      <p:transition spd="slow" advTm="14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25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20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12"/>
    </mc:Choice>
    <mc:Fallback>
      <p:transition spd="slow" advTm="1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75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56895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26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2"/>
    </mc:Choice>
    <mc:Fallback>
      <p:transition spd="slow" advTm="10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2" y="0"/>
            <a:ext cx="8496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72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04"/>
    </mc:Choice>
    <mc:Fallback>
      <p:transition spd="slow" advTm="2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9512" y="548680"/>
            <a:ext cx="8640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smtClean="0">
                <a:solidFill>
                  <a:srgbClr val="A81C9E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Гігієнічна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класифікація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за показниками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шкідливості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небезпечності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факторів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виробничого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важкості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напруженості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трудового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призначена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гігієнічної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оцінки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умов та характеру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робочих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місцях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з метою:</a:t>
            </a:r>
          </a:p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контролю умов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працівника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) на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відповідність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діючим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санітарним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правилам і нормам,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гігієнічним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нормативам та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видачі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відповідного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гігієнічного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висновку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атестації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робочих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місць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умовами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пріоритетності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проведенні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оздоровчих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розробки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рекомендацій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профвідбору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профпридатності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санітарно-гігієнічної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експертизи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виробничих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об'єктів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зв'язку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стану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працюючого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умовами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його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( при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проведенні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епідеміологічних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досліджень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періодичних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оглядів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/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складання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санітарно-гігієнічної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характеристики умов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розслідування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випадків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професійних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захворювань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отруєнь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29596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04"/>
    </mc:Choice>
    <mc:Fallback>
      <p:transition spd="slow" advTm="16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3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73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4"/>
    </mc:Choice>
    <mc:Fallback>
      <p:transition spd="slow" advTm="1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712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07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9"/>
    </mc:Choice>
    <mc:Fallback>
      <p:transition spd="slow" advTm="4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2"/>
            <a:ext cx="8892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27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23"/>
    </mc:Choice>
    <mc:Fallback>
      <p:transition spd="slow" advTm="12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12"/>
            <a:ext cx="88204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72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80"/>
    </mc:Choice>
    <mc:Fallback>
      <p:transition spd="slow" advTm="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57798" y="0"/>
            <a:ext cx="878497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4) </a:t>
            </a:r>
            <a:r>
              <a:rPr lang="ru-RU" b="1" dirty="0" err="1" smtClean="0"/>
              <a:t>страхування</a:t>
            </a:r>
            <a:r>
              <a:rPr lang="ru-RU" b="1" dirty="0" smtClean="0"/>
              <a:t> від </a:t>
            </a:r>
            <a:r>
              <a:rPr lang="ru-RU" b="1" dirty="0" err="1" smtClean="0"/>
              <a:t>нещасного</a:t>
            </a:r>
            <a:r>
              <a:rPr lang="ru-RU" b="1" dirty="0" smtClean="0"/>
              <a:t> </a:t>
            </a:r>
            <a:r>
              <a:rPr lang="ru-RU" b="1" dirty="0" err="1" smtClean="0"/>
              <a:t>випадку</a:t>
            </a:r>
            <a:r>
              <a:rPr lang="ru-RU" b="1" dirty="0" smtClean="0"/>
              <a:t> на </a:t>
            </a:r>
            <a:r>
              <a:rPr lang="ru-RU" b="1" dirty="0" err="1" smtClean="0"/>
              <a:t>виробництві</a:t>
            </a:r>
            <a:r>
              <a:rPr lang="ru-RU" b="1" dirty="0" smtClean="0"/>
              <a:t> та </a:t>
            </a:r>
            <a:r>
              <a:rPr lang="ru-RU" b="1" dirty="0" err="1" smtClean="0"/>
              <a:t>професійного</a:t>
            </a:r>
            <a:r>
              <a:rPr lang="ru-RU" b="1" dirty="0" smtClean="0"/>
              <a:t> </a:t>
            </a:r>
            <a:r>
              <a:rPr lang="ru-RU" b="1" dirty="0" err="1" smtClean="0"/>
              <a:t>захворювання</a:t>
            </a:r>
            <a:r>
              <a:rPr lang="ru-RU" b="1" dirty="0" smtClean="0"/>
              <a:t>,</a:t>
            </a:r>
            <a:r>
              <a:rPr lang="ru-RU" dirty="0" smtClean="0"/>
              <a:t> які </a:t>
            </a:r>
            <a:r>
              <a:rPr lang="ru-RU" dirty="0" err="1" smtClean="0"/>
              <a:t>спричинили</a:t>
            </a:r>
            <a:r>
              <a:rPr lang="ru-RU" dirty="0" smtClean="0"/>
              <a:t> </a:t>
            </a:r>
            <a:r>
              <a:rPr lang="ru-RU" dirty="0" err="1" smtClean="0"/>
              <a:t>втрату</a:t>
            </a:r>
            <a:r>
              <a:rPr lang="ru-RU" dirty="0" smtClean="0"/>
              <a:t> </a:t>
            </a:r>
            <a:r>
              <a:rPr lang="ru-RU" dirty="0" err="1" smtClean="0"/>
              <a:t>працездатності</a:t>
            </a:r>
            <a:r>
              <a:rPr lang="ru-RU" dirty="0" smtClean="0"/>
              <a:t>:</a:t>
            </a:r>
          </a:p>
          <a:p>
            <a:pPr algn="just"/>
            <a:r>
              <a:rPr lang="ru-RU" dirty="0" err="1" smtClean="0"/>
              <a:t>профілактичні</a:t>
            </a:r>
            <a:r>
              <a:rPr lang="ru-RU" dirty="0" smtClean="0"/>
              <a:t> заходи по </a:t>
            </a:r>
            <a:r>
              <a:rPr lang="ru-RU" dirty="0" err="1" smtClean="0"/>
              <a:t>запобіганню</a:t>
            </a:r>
            <a:r>
              <a:rPr lang="ru-RU" dirty="0" smtClean="0"/>
              <a:t> </a:t>
            </a:r>
            <a:r>
              <a:rPr lang="ru-RU" dirty="0" err="1" smtClean="0"/>
              <a:t>нещасним</a:t>
            </a:r>
            <a:r>
              <a:rPr lang="ru-RU" dirty="0" smtClean="0"/>
              <a:t> </a:t>
            </a:r>
            <a:r>
              <a:rPr lang="ru-RU" dirty="0" err="1" smtClean="0"/>
              <a:t>випадкам</a:t>
            </a:r>
            <a:r>
              <a:rPr lang="ru-RU" dirty="0" smtClean="0"/>
              <a:t> на </a:t>
            </a:r>
            <a:r>
              <a:rPr lang="ru-RU" dirty="0" err="1" smtClean="0"/>
              <a:t>виробництві</a:t>
            </a:r>
            <a:r>
              <a:rPr lang="ru-RU" dirty="0" smtClean="0"/>
              <a:t> та </a:t>
            </a:r>
            <a:r>
              <a:rPr lang="ru-RU" dirty="0" err="1" smtClean="0"/>
              <a:t>професійним</a:t>
            </a:r>
            <a:r>
              <a:rPr lang="ru-RU" dirty="0" smtClean="0"/>
              <a:t> </a:t>
            </a:r>
            <a:r>
              <a:rPr lang="ru-RU" dirty="0" err="1" smtClean="0"/>
              <a:t>захворюванням</a:t>
            </a:r>
            <a:r>
              <a:rPr lang="ru-RU" dirty="0" smtClean="0"/>
              <a:t>;</a:t>
            </a:r>
          </a:p>
          <a:p>
            <a:pPr algn="just"/>
            <a:r>
              <a:rPr lang="ru-RU" dirty="0" err="1" smtClean="0"/>
              <a:t>відновлення</a:t>
            </a:r>
            <a:r>
              <a:rPr lang="ru-RU" dirty="0" smtClean="0"/>
              <a:t> </a:t>
            </a:r>
            <a:r>
              <a:rPr lang="ru-RU" dirty="0" err="1" smtClean="0"/>
              <a:t>здоров'я</a:t>
            </a:r>
            <a:r>
              <a:rPr lang="ru-RU" dirty="0" smtClean="0"/>
              <a:t> та </a:t>
            </a:r>
            <a:r>
              <a:rPr lang="ru-RU" dirty="0" err="1" smtClean="0"/>
              <a:t>працездатності</a:t>
            </a:r>
            <a:r>
              <a:rPr lang="ru-RU" dirty="0" smtClean="0"/>
              <a:t> </a:t>
            </a:r>
            <a:r>
              <a:rPr lang="ru-RU" dirty="0" err="1" smtClean="0"/>
              <a:t>потерпілого</a:t>
            </a:r>
            <a:r>
              <a:rPr lang="ru-RU" dirty="0" smtClean="0"/>
              <a:t>;</a:t>
            </a:r>
          </a:p>
          <a:p>
            <a:pPr algn="just"/>
            <a:r>
              <a:rPr lang="ru-RU" dirty="0" err="1" smtClean="0"/>
              <a:t>допомога</a:t>
            </a:r>
            <a:r>
              <a:rPr lang="ru-RU" dirty="0" smtClean="0"/>
              <a:t> по </a:t>
            </a:r>
            <a:r>
              <a:rPr lang="ru-RU" dirty="0" err="1" smtClean="0"/>
              <a:t>тимчасовій</a:t>
            </a:r>
            <a:r>
              <a:rPr lang="ru-RU" dirty="0" smtClean="0"/>
              <a:t> </a:t>
            </a:r>
            <a:r>
              <a:rPr lang="ru-RU" dirty="0" err="1" smtClean="0"/>
              <a:t>непрацездатності</a:t>
            </a:r>
            <a:r>
              <a:rPr lang="ru-RU" dirty="0" smtClean="0"/>
              <a:t> внаслідок </a:t>
            </a:r>
            <a:r>
              <a:rPr lang="ru-RU" dirty="0" err="1" smtClean="0"/>
              <a:t>нещасного</a:t>
            </a:r>
            <a:r>
              <a:rPr lang="ru-RU" dirty="0" smtClean="0"/>
              <a:t> </a:t>
            </a:r>
            <a:r>
              <a:rPr lang="ru-RU" dirty="0" err="1" smtClean="0"/>
              <a:t>випадку</a:t>
            </a:r>
            <a:r>
              <a:rPr lang="ru-RU" dirty="0" smtClean="0"/>
              <a:t> на </a:t>
            </a:r>
            <a:r>
              <a:rPr lang="ru-RU" dirty="0" err="1" smtClean="0"/>
              <a:t>виробництві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професійного</a:t>
            </a:r>
            <a:r>
              <a:rPr lang="ru-RU" dirty="0" smtClean="0"/>
              <a:t> </a:t>
            </a:r>
            <a:r>
              <a:rPr lang="ru-RU" dirty="0" err="1" smtClean="0"/>
              <a:t>захворювання</a:t>
            </a:r>
            <a:r>
              <a:rPr lang="ru-RU" dirty="0" smtClean="0"/>
              <a:t>;</a:t>
            </a:r>
          </a:p>
          <a:p>
            <a:pPr algn="just"/>
            <a:r>
              <a:rPr lang="ru-RU" dirty="0" err="1" smtClean="0"/>
              <a:t>відшкодування</a:t>
            </a:r>
            <a:r>
              <a:rPr lang="ru-RU" dirty="0" smtClean="0"/>
              <a:t> </a:t>
            </a:r>
            <a:r>
              <a:rPr lang="ru-RU" dirty="0" err="1" smtClean="0"/>
              <a:t>збитків</a:t>
            </a:r>
            <a:r>
              <a:rPr lang="ru-RU" dirty="0" smtClean="0"/>
              <a:t>, </a:t>
            </a:r>
            <a:r>
              <a:rPr lang="ru-RU" dirty="0" err="1" smtClean="0"/>
              <a:t>заподіяних</a:t>
            </a:r>
            <a:r>
              <a:rPr lang="ru-RU" dirty="0" smtClean="0"/>
              <a:t> </a:t>
            </a:r>
            <a:r>
              <a:rPr lang="ru-RU" dirty="0" err="1" smtClean="0"/>
              <a:t>працівникові</a:t>
            </a:r>
            <a:r>
              <a:rPr lang="ru-RU" dirty="0" smtClean="0"/>
              <a:t> </a:t>
            </a:r>
            <a:r>
              <a:rPr lang="ru-RU" dirty="0" err="1" smtClean="0"/>
              <a:t>каліцтвом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іншим</a:t>
            </a:r>
            <a:r>
              <a:rPr lang="ru-RU" dirty="0" smtClean="0"/>
              <a:t> </a:t>
            </a:r>
            <a:r>
              <a:rPr lang="ru-RU" dirty="0" err="1" smtClean="0"/>
              <a:t>ушкодженням</a:t>
            </a:r>
            <a:r>
              <a:rPr lang="ru-RU" dirty="0" smtClean="0"/>
              <a:t> </a:t>
            </a:r>
            <a:r>
              <a:rPr lang="ru-RU" dirty="0" err="1" smtClean="0"/>
              <a:t>здоров'я</a:t>
            </a:r>
            <a:r>
              <a:rPr lang="ru-RU" dirty="0" smtClean="0"/>
              <a:t>, </a:t>
            </a:r>
            <a:r>
              <a:rPr lang="ru-RU" dirty="0" err="1" smtClean="0"/>
              <a:t>пов'язаним</a:t>
            </a:r>
            <a:r>
              <a:rPr lang="ru-RU" dirty="0" smtClean="0"/>
              <a:t> з </a:t>
            </a:r>
            <a:r>
              <a:rPr lang="ru-RU" dirty="0" err="1" smtClean="0"/>
              <a:t>виконанням</a:t>
            </a:r>
            <a:r>
              <a:rPr lang="ru-RU" dirty="0" smtClean="0"/>
              <a:t> ним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трудових</a:t>
            </a:r>
            <a:r>
              <a:rPr lang="ru-RU" dirty="0" smtClean="0"/>
              <a:t> </a:t>
            </a:r>
            <a:r>
              <a:rPr lang="ru-RU" dirty="0" err="1" smtClean="0"/>
              <a:t>обов'язків</a:t>
            </a:r>
            <a:r>
              <a:rPr lang="ru-RU" dirty="0" smtClean="0"/>
              <a:t>;</a:t>
            </a:r>
          </a:p>
          <a:p>
            <a:pPr algn="just"/>
            <a:r>
              <a:rPr lang="ru-RU" dirty="0" err="1" smtClean="0"/>
              <a:t>допомога</a:t>
            </a:r>
            <a:r>
              <a:rPr lang="ru-RU" dirty="0" smtClean="0"/>
              <a:t> на </a:t>
            </a:r>
            <a:r>
              <a:rPr lang="ru-RU" dirty="0" err="1" smtClean="0"/>
              <a:t>поховання</a:t>
            </a:r>
            <a:r>
              <a:rPr lang="ru-RU" dirty="0" smtClean="0"/>
              <a:t> </a:t>
            </a:r>
            <a:r>
              <a:rPr lang="ru-RU" dirty="0" err="1" smtClean="0"/>
              <a:t>осіб</a:t>
            </a:r>
            <a:r>
              <a:rPr lang="ru-RU" dirty="0" smtClean="0"/>
              <a:t>, які померли внаслідок </a:t>
            </a:r>
            <a:r>
              <a:rPr lang="ru-RU" dirty="0" err="1" smtClean="0"/>
              <a:t>нещасного</a:t>
            </a:r>
            <a:r>
              <a:rPr lang="ru-RU" dirty="0" smtClean="0"/>
              <a:t> </a:t>
            </a:r>
            <a:r>
              <a:rPr lang="ru-RU" dirty="0" err="1" smtClean="0"/>
              <a:t>випадку</a:t>
            </a:r>
            <a:r>
              <a:rPr lang="ru-RU" dirty="0" smtClean="0"/>
              <a:t> на </a:t>
            </a:r>
            <a:r>
              <a:rPr lang="ru-RU" dirty="0" err="1" smtClean="0"/>
              <a:t>виробництві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професійного</a:t>
            </a:r>
            <a:r>
              <a:rPr lang="ru-RU" dirty="0" smtClean="0"/>
              <a:t> </a:t>
            </a:r>
            <a:r>
              <a:rPr lang="ru-RU" dirty="0" err="1" smtClean="0"/>
              <a:t>захворювання</a:t>
            </a:r>
            <a:r>
              <a:rPr lang="ru-RU" dirty="0" smtClean="0"/>
              <a:t>;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5) </a:t>
            </a:r>
            <a:r>
              <a:rPr lang="ru-RU" b="1" dirty="0" err="1" smtClean="0"/>
              <a:t>страхування</a:t>
            </a:r>
            <a:r>
              <a:rPr lang="ru-RU" b="1" dirty="0" smtClean="0"/>
              <a:t> на </a:t>
            </a:r>
            <a:r>
              <a:rPr lang="ru-RU" b="1" dirty="0" err="1" smtClean="0"/>
              <a:t>випадок</a:t>
            </a:r>
            <a:r>
              <a:rPr lang="ru-RU" b="1" dirty="0" smtClean="0"/>
              <a:t> </a:t>
            </a:r>
            <a:r>
              <a:rPr lang="ru-RU" b="1" dirty="0" err="1" smtClean="0"/>
              <a:t>безробіття</a:t>
            </a:r>
            <a:r>
              <a:rPr lang="ru-RU" b="1" dirty="0" smtClean="0"/>
              <a:t>:</a:t>
            </a:r>
          </a:p>
          <a:p>
            <a:pPr algn="just"/>
            <a:r>
              <a:rPr lang="ru-RU" dirty="0" err="1" smtClean="0"/>
              <a:t>допомога</a:t>
            </a:r>
            <a:r>
              <a:rPr lang="ru-RU" dirty="0" smtClean="0"/>
              <a:t> по </a:t>
            </a:r>
            <a:r>
              <a:rPr lang="ru-RU" dirty="0" err="1" smtClean="0"/>
              <a:t>безробіттю</a:t>
            </a:r>
            <a:r>
              <a:rPr lang="ru-RU" dirty="0" smtClean="0"/>
              <a:t>;</a:t>
            </a:r>
          </a:p>
          <a:p>
            <a:pPr algn="just"/>
            <a:r>
              <a:rPr lang="ru-RU" dirty="0" err="1" smtClean="0"/>
              <a:t>відшкодування</a:t>
            </a:r>
            <a:r>
              <a:rPr lang="ru-RU" dirty="0" smtClean="0"/>
              <a:t> </a:t>
            </a:r>
            <a:r>
              <a:rPr lang="ru-RU" dirty="0" err="1" smtClean="0"/>
              <a:t>витрат</a:t>
            </a:r>
            <a:r>
              <a:rPr lang="ru-RU" dirty="0" smtClean="0"/>
              <a:t>, </a:t>
            </a:r>
            <a:r>
              <a:rPr lang="ru-RU" dirty="0" err="1" smtClean="0"/>
              <a:t>пов'язаних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професійною</a:t>
            </a:r>
            <a:r>
              <a:rPr lang="ru-RU" dirty="0" smtClean="0"/>
              <a:t> </a:t>
            </a:r>
            <a:r>
              <a:rPr lang="ru-RU" dirty="0" err="1" smtClean="0"/>
              <a:t>підготовкою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перепідготовкою</a:t>
            </a:r>
            <a:r>
              <a:rPr lang="ru-RU" dirty="0" smtClean="0"/>
              <a:t> та </a:t>
            </a:r>
            <a:r>
              <a:rPr lang="ru-RU" dirty="0" err="1" smtClean="0"/>
              <a:t>профорієнтацією</a:t>
            </a:r>
            <a:r>
              <a:rPr lang="ru-RU" dirty="0" smtClean="0"/>
              <a:t>;</a:t>
            </a:r>
          </a:p>
          <a:p>
            <a:pPr algn="just"/>
            <a:r>
              <a:rPr lang="ru-RU" dirty="0" err="1" smtClean="0"/>
              <a:t>дотація</a:t>
            </a:r>
            <a:r>
              <a:rPr lang="ru-RU" dirty="0" smtClean="0"/>
              <a:t> </a:t>
            </a:r>
            <a:r>
              <a:rPr lang="ru-RU" dirty="0" err="1" smtClean="0"/>
              <a:t>роботодавцю</a:t>
            </a:r>
            <a:r>
              <a:rPr lang="ru-RU" dirty="0" smtClean="0"/>
              <a:t> для </a:t>
            </a:r>
            <a:r>
              <a:rPr lang="ru-RU" dirty="0" err="1" smtClean="0"/>
              <a:t>працевлаштування</a:t>
            </a:r>
            <a:r>
              <a:rPr lang="ru-RU" dirty="0" smtClean="0"/>
              <a:t> </a:t>
            </a:r>
            <a:r>
              <a:rPr lang="ru-RU" dirty="0" err="1" smtClean="0"/>
              <a:t>безробітних</a:t>
            </a:r>
            <a:r>
              <a:rPr lang="ru-RU" dirty="0" smtClean="0"/>
              <a:t>, у тому </a:t>
            </a:r>
            <a:r>
              <a:rPr lang="ru-RU" dirty="0" err="1" smtClean="0"/>
              <a:t>числі</a:t>
            </a:r>
            <a:r>
              <a:rPr lang="ru-RU" dirty="0" smtClean="0"/>
              <a:t> </a:t>
            </a:r>
            <a:r>
              <a:rPr lang="ru-RU" dirty="0" err="1" smtClean="0"/>
              <a:t>молоді</a:t>
            </a:r>
            <a:r>
              <a:rPr lang="ru-RU" dirty="0" smtClean="0"/>
              <a:t> на перше </a:t>
            </a:r>
            <a:r>
              <a:rPr lang="ru-RU" dirty="0" err="1" smtClean="0"/>
              <a:t>робоче</a:t>
            </a:r>
            <a:r>
              <a:rPr lang="ru-RU" dirty="0" smtClean="0"/>
              <a:t> місце;</a:t>
            </a:r>
          </a:p>
          <a:p>
            <a:pPr algn="just"/>
            <a:r>
              <a:rPr lang="ru-RU" dirty="0" err="1" smtClean="0"/>
              <a:t>допомога</a:t>
            </a:r>
            <a:r>
              <a:rPr lang="ru-RU" dirty="0" smtClean="0"/>
              <a:t> на </a:t>
            </a:r>
            <a:r>
              <a:rPr lang="ru-RU" dirty="0" err="1" smtClean="0"/>
              <a:t>поховання</a:t>
            </a:r>
            <a:r>
              <a:rPr lang="ru-RU" dirty="0" smtClean="0"/>
              <a:t> </a:t>
            </a:r>
            <a:r>
              <a:rPr lang="ru-RU" dirty="0" err="1" smtClean="0"/>
              <a:t>безробітного</a:t>
            </a:r>
            <a:r>
              <a:rPr lang="ru-RU" dirty="0" smtClean="0"/>
              <a:t>;</a:t>
            </a:r>
          </a:p>
          <a:p>
            <a:pPr algn="just"/>
            <a:r>
              <a:rPr lang="ru-RU" dirty="0" err="1" smtClean="0"/>
              <a:t>профілактичні</a:t>
            </a:r>
            <a:r>
              <a:rPr lang="ru-RU" dirty="0" smtClean="0"/>
              <a:t> заходи, </a:t>
            </a:r>
            <a:r>
              <a:rPr lang="ru-RU" dirty="0" err="1" smtClean="0"/>
              <a:t>спрямовані</a:t>
            </a:r>
            <a:r>
              <a:rPr lang="ru-RU" dirty="0" smtClean="0"/>
              <a:t> на </a:t>
            </a:r>
            <a:r>
              <a:rPr lang="ru-RU" dirty="0" err="1" smtClean="0"/>
              <a:t>запобігання</a:t>
            </a:r>
            <a:r>
              <a:rPr lang="ru-RU" dirty="0" smtClean="0"/>
              <a:t> </a:t>
            </a:r>
            <a:r>
              <a:rPr lang="ru-RU" dirty="0" err="1" smtClean="0"/>
              <a:t>настанню</a:t>
            </a:r>
            <a:r>
              <a:rPr lang="ru-RU" dirty="0" smtClean="0"/>
              <a:t> </a:t>
            </a:r>
            <a:r>
              <a:rPr lang="ru-RU" dirty="0" err="1" smtClean="0"/>
              <a:t>страхових</a:t>
            </a:r>
            <a:r>
              <a:rPr lang="ru-RU" dirty="0" smtClean="0"/>
              <a:t> </a:t>
            </a:r>
            <a:r>
              <a:rPr lang="ru-RU" dirty="0" err="1" smtClean="0"/>
              <a:t>випадків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6) </a:t>
            </a:r>
            <a:r>
              <a:rPr lang="ru-RU" b="1" dirty="0" err="1" smtClean="0"/>
              <a:t>інші</a:t>
            </a:r>
            <a:r>
              <a:rPr lang="ru-RU" b="1" dirty="0" smtClean="0"/>
              <a:t> види </a:t>
            </a:r>
            <a:r>
              <a:rPr lang="ru-RU" b="1" dirty="0" err="1" smtClean="0"/>
              <a:t>страхування</a:t>
            </a:r>
            <a:r>
              <a:rPr lang="ru-RU" b="1" dirty="0" smtClean="0"/>
              <a:t>, </a:t>
            </a:r>
            <a:r>
              <a:rPr lang="ru-RU" b="1" dirty="0" err="1" smtClean="0"/>
              <a:t>передбачені</a:t>
            </a:r>
            <a:r>
              <a:rPr lang="ru-RU" b="1" dirty="0" smtClean="0"/>
              <a:t> законами </a:t>
            </a:r>
            <a:r>
              <a:rPr lang="ru-RU" b="1" dirty="0" err="1" smtClean="0"/>
              <a:t>України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2377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76"/>
    </mc:Choice>
    <mc:Fallback>
      <p:transition spd="slow" advTm="21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94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0"/>
    </mc:Choice>
    <mc:Fallback>
      <p:transition spd="slow" advTm="9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57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89"/>
    </mc:Choice>
    <mc:Fallback>
      <p:transition spd="slow" advTm="1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15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43"/>
    </mc:Choice>
    <mc:Fallback>
      <p:transition spd="slow" advTm="1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55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4"/>
    </mc:Choice>
    <mc:Fallback>
      <p:transition spd="slow" advTm="7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27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64"/>
    </mc:Choice>
    <mc:Fallback>
      <p:transition spd="slow" advTm="14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7504" y="474345"/>
            <a:ext cx="86409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Принципи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надання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першої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долікарської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допомоги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Перша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допомога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це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сукупність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простих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доцільних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дій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спрямованих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збереження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здоров'я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і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життя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потерпілого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По-перше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якщо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є потреба і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можливість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необхідно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винести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потерпілого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з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місця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події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По-друге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оглянути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ушкоджені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ділянки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тіла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оцінити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стан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потерпілого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зупинити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кровотечу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і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обробити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ці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ділянки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Потім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необхідно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іммобілізувати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і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запобігти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травматичному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шокові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При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наданні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першої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долікарської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допомоги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треба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керуватися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такими принципами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правильність</a:t>
            </a: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</a:rPr>
              <a:t>і </a:t>
            </a:r>
            <a:r>
              <a:rPr lang="ru-RU" sz="2400" b="1" u="sng" dirty="0" err="1">
                <a:solidFill>
                  <a:schemeClr val="accent1">
                    <a:lumMod val="75000"/>
                  </a:schemeClr>
                </a:solidFill>
              </a:rPr>
              <a:t>доцільність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/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швидкість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/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продуманість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b="1" u="sng" dirty="0" err="1">
                <a:solidFill>
                  <a:schemeClr val="accent1">
                    <a:lumMod val="75000"/>
                  </a:schemeClr>
                </a:solidFill>
              </a:rPr>
              <a:t>рішучість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b="1" u="sng" dirty="0" err="1">
                <a:solidFill>
                  <a:schemeClr val="accent1">
                    <a:lumMod val="75000"/>
                  </a:schemeClr>
                </a:solidFill>
              </a:rPr>
              <a:t>спокій</a:t>
            </a: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208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92"/>
    </mc:Choice>
    <mc:Fallback>
      <p:transition spd="slow" advTm="1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3528" y="188640"/>
            <a:ext cx="849694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нещасних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При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поранені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зняти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розірвати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одежу,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виявити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рану,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витерти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кров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навколо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рани і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краї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змастити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йодом, 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накласти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ватний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тампон і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забинтувати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Сильний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крововилив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зупинити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джгута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Коли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джгута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користуватися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ремінцем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хусткою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косинкою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Джгут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накладається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літом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години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зимою на 1 годину.</a:t>
            </a:r>
          </a:p>
          <a:p>
            <a:pPr algn="just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При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ударі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застосувати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лід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холодні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компреси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стягуючі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пов'язки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При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розтягненні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м'язів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кладуть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холодні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компреси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область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суглоба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При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вивиху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руки в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ліктьовому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суглобі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прибинтувати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руку до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тулуба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міняючи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того кута,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виник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суглобі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вивиху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Вправляти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вивих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лікаря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Основне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 переломах -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створити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спокій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потерпілому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для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накласти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шину з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дошок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прутів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картону і т. п. При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відкритому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переломі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спочатку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накладають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стерильну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пов'язку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рану, 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уже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бинтують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шину. Шину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покрити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товстим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шаром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матерії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перебинтувати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194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88"/>
    </mc:Choice>
    <mc:Fallback>
      <p:transition spd="slow" advTm="24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7" cy="2016224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Втрата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свідомості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(ВС) -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стан, коли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потерпілий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реагує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нерухомий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запитання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Причини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пов'язані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ураженням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центру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свідомості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мозку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(при травмах,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шоці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нестачі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кисню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замерзанні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Ознаки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ВС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виявляються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широкому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спектрі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симптомів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починаючи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від шоку,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непритомності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закінчуючи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станом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клінічної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При ВС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велику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небезпеку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потерпілого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становить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западання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язика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потрапляння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блювотних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дихальні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шляхи,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призводить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закупорювання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568951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77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4"/>
    </mc:Choice>
    <mc:Fallback>
      <p:transition spd="slow" advTm="1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41854" y="404664"/>
            <a:ext cx="86409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допомогти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людині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втратила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свідомість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в першу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чергу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винести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потерпілого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події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задимленого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душного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приміщення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транспорту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дихальних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шляхах є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сторонні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витягніть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Покладіть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людину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землю, але не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підкладайте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під голову!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Згорніть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одяг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валик та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підкладіть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під ноги – так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полегшите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приток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мозку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2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привести </a:t>
            </a:r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людину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тями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дайте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понюхати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ватку з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нашатирним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спиртом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оцтом,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злегка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поплескати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щоках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(але не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бити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 Але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давайте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людині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пити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їсти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втраті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свідомості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ковтати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тому,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наливаючи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рідину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ж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заштовхуючи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їжу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задушити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потерпілого</a:t>
            </a:r>
            <a:r>
              <a:rPr lang="ru-RU" sz="22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2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приходить 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тями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перевірте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серцебиття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визначить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ваші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подальші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кроки. У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зупинки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серцебиття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робити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штучне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закритий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масаж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983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91"/>
    </mc:Choice>
    <mc:Fallback>
      <p:transition spd="slow" advTm="20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3528" y="0"/>
            <a:ext cx="8424936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Коли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робити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серцево-легеневу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реанімацію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дихає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присутнє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серцебиття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переверніть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бік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вона не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захлинулась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Серцебиття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визначається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рукою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слух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зліва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нижче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соска, 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шиї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де проходить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найбільша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сонна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артерія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ж 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внутрішній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стороні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передпліччя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встановлюється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рухами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грудної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клітки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зволоженням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дзеркала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прикладеного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носа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потерпілого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звуженням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зіниць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раптовому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освітленні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очей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затемнення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рукою.</a:t>
            </a:r>
          </a:p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встановленні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негайно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розпочати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Але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відсутності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перелічених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тих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пір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перших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надавати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допомогу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повному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обсязі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Смерть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фаз: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клінічної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біологічної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Клінічна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смерть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триває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5-7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хвилин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незворотні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явища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тканинах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відсутні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сталось тяжких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уражень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мозку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легень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організм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оживити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Першими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ознаками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біологічної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помутніння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рогівки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висихання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деформація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зіниць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здавлюванні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трупне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задубіння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трупні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синюваті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плями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3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24"/>
    </mc:Choice>
    <mc:Fallback>
      <p:transition spd="slow" advTm="30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22" y="-10291"/>
            <a:ext cx="9157722" cy="686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42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25"/>
    </mc:Choice>
    <mc:Fallback>
      <p:transition spd="slow" advTm="18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9512" y="116632"/>
            <a:ext cx="86409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err="1"/>
              <a:t>Штучне</a:t>
            </a:r>
            <a:r>
              <a:rPr lang="ru-RU" sz="2000" b="1" u="sng" dirty="0"/>
              <a:t> </a:t>
            </a:r>
            <a:r>
              <a:rPr lang="ru-RU" sz="2000" b="1" u="sng" dirty="0" err="1"/>
              <a:t>дихання</a:t>
            </a:r>
            <a:endParaRPr lang="ru-RU" sz="2000" b="1" u="sng" dirty="0"/>
          </a:p>
          <a:p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Найефективнішим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способом штучного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дихання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є "з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легень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легені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", яке проводиться " з рота в рот"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або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"з рота в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ніс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". Для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цього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відводять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голову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потерпілого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максимально назад і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пальцями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затискають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ніс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або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губи).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Роблять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глибокий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вдих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притискають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свої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губи до губ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потерпілого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швидко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роблять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глибокий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видих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йому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в рот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ru-RU" sz="20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Як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</a:rPr>
              <a:t>робити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</a:rPr>
              <a:t>штучне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</a:rPr>
              <a:t>дихання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</a:rPr>
              <a:t>"рот в рот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</a:rPr>
              <a:t>"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Вдування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повторюють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кілька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разів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з частотою 12-20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разів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хвилину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. З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гігієнічною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метою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рекомендується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рот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потерпілого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прикрити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шматком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тонкої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тканини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0" y="3308970"/>
            <a:ext cx="8064896" cy="345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65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68"/>
    </mc:Choice>
    <mc:Fallback>
      <p:transition spd="slow" advTm="2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7504" y="1156"/>
            <a:ext cx="871296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Зовнішній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масаж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серця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Зовнішній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масаж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проводять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зупинки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відсутності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робити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зовнішній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масаж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покладіть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нижню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частину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грудини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(місце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натискання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бути на два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пальці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вище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від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кінця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груднини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зап'ястя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руки, 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покладіть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другу руку. З частотою 60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разів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хвилину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натискайте на грудину. Сила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здавлювання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повинна бути такою,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грудина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зміщувалась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вглибину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чотири-п'ять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сантиметрів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77510"/>
            <a:ext cx="784887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93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24"/>
    </mc:Choice>
    <mc:Fallback>
      <p:transition spd="slow" advTm="21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3528" y="404664"/>
            <a:ext cx="82809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Шок</a:t>
            </a:r>
          </a:p>
          <a:p>
            <a:pPr algn="just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Шок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може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спричинити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сильний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біль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втрата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крові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утворення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пошкоджених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тканинах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шкідливих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продуктів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призводить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до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виснажування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захисних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можливостей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організму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внаслідок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чого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виникають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порушення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кровообігу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дихання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обміну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речовин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Ознаки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шоку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блідість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холодний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піт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розширені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зіниці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короткочасна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втрата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свідомості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посилене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дихання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і пульс,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зниження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артеріального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тиску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. При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важкому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шоці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блювання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спрага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попелястий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колір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обличчя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посиніння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губ,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мочок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вух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кінчиків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пальців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інколи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може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спостерігатися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мимовільне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сечовиділення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Допомога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для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запобігання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і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розвитку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шоку є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ефективна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своєчасна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допомога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яка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надається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при будь-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якому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пораненні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Якщо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шок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посилився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необхідно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надати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першу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допомогу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яка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відповідає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пораненню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Потім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закутайте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потерпілого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ковдру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покладіть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горизонтальне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положення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з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дещо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опущеною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головою. У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випадку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спраги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коли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немає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пошкоджень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внутрішніх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органів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можна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давати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</a:rPr>
              <a:t>пити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воду.</a:t>
            </a:r>
          </a:p>
        </p:txBody>
      </p:sp>
    </p:spTree>
    <p:extLst>
      <p:ext uri="{BB962C8B-B14F-4D97-AF65-F5344CB8AC3E}">
        <p14:creationId xmlns:p14="http://schemas.microsoft.com/office/powerpoint/2010/main" val="71168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32"/>
    </mc:Choice>
    <mc:Fallback>
      <p:transition spd="slow" advTm="20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2860" y="0"/>
            <a:ext cx="8941628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Струс</a:t>
            </a:r>
            <a:r>
              <a:rPr lang="ru-RU" sz="2000" b="1" dirty="0"/>
              <a:t> </a:t>
            </a:r>
            <a:r>
              <a:rPr lang="ru-RU" sz="2000" b="1" dirty="0" err="1"/>
              <a:t>мозку</a:t>
            </a:r>
            <a:endParaRPr lang="ru-RU" sz="2000" b="1" dirty="0"/>
          </a:p>
          <a:p>
            <a:r>
              <a:rPr lang="ru-RU" sz="2000" b="1" dirty="0" err="1"/>
              <a:t>Струс</a:t>
            </a:r>
            <a:r>
              <a:rPr lang="ru-RU" sz="2000" b="1" dirty="0"/>
              <a:t> </a:t>
            </a:r>
            <a:r>
              <a:rPr lang="ru-RU" sz="2000" b="1" dirty="0" err="1"/>
              <a:t>мозку</a:t>
            </a:r>
            <a:r>
              <a:rPr lang="ru-RU" sz="2000" b="1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викликати</a:t>
            </a:r>
            <a:r>
              <a:rPr lang="ru-RU" sz="2000" dirty="0"/>
              <a:t> </a:t>
            </a:r>
            <a:r>
              <a:rPr lang="ru-RU" sz="2000" dirty="0" err="1"/>
              <a:t>травматичне</a:t>
            </a:r>
            <a:r>
              <a:rPr lang="ru-RU" sz="2000" dirty="0"/>
              <a:t> </a:t>
            </a:r>
            <a:r>
              <a:rPr lang="ru-RU" sz="2000" dirty="0" err="1"/>
              <a:t>пошкодження</a:t>
            </a:r>
            <a:r>
              <a:rPr lang="ru-RU" sz="2000" dirty="0"/>
              <a:t> тканин в </a:t>
            </a:r>
            <a:r>
              <a:rPr lang="ru-RU" sz="2000" dirty="0" err="1"/>
              <a:t>діяльності</a:t>
            </a:r>
            <a:r>
              <a:rPr lang="ru-RU" sz="2000" dirty="0"/>
              <a:t> </a:t>
            </a:r>
            <a:r>
              <a:rPr lang="ru-RU" sz="2000" dirty="0" err="1"/>
              <a:t>мозку</a:t>
            </a:r>
            <a:r>
              <a:rPr lang="ru-RU" sz="2000" dirty="0"/>
              <a:t> внаслідок </a:t>
            </a:r>
            <a:r>
              <a:rPr lang="ru-RU" sz="2000" dirty="0" err="1"/>
              <a:t>падіння</a:t>
            </a:r>
            <a:r>
              <a:rPr lang="ru-RU" sz="2000" dirty="0"/>
              <a:t> на голову, при ударах і </a:t>
            </a:r>
            <a:r>
              <a:rPr lang="ru-RU" sz="2000" dirty="0" err="1"/>
              <a:t>забитті</a:t>
            </a:r>
            <a:r>
              <a:rPr lang="ru-RU" sz="2000" dirty="0"/>
              <a:t> </a:t>
            </a:r>
            <a:r>
              <a:rPr lang="ru-RU" sz="2000" dirty="0" err="1"/>
              <a:t>голови</a:t>
            </a:r>
            <a:r>
              <a:rPr lang="ru-RU" sz="2000" dirty="0"/>
              <a:t>. При </a:t>
            </a:r>
            <a:r>
              <a:rPr lang="ru-RU" sz="2000" dirty="0" err="1"/>
              <a:t>цьому</a:t>
            </a:r>
            <a:r>
              <a:rPr lang="ru-RU" sz="2000" dirty="0"/>
              <a:t>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виникати</a:t>
            </a:r>
            <a:r>
              <a:rPr lang="ru-RU" sz="2000" dirty="0"/>
              <a:t> </a:t>
            </a:r>
            <a:r>
              <a:rPr lang="ru-RU" sz="2000" dirty="0" err="1"/>
              <a:t>дрібні</a:t>
            </a:r>
            <a:r>
              <a:rPr lang="ru-RU" sz="2000" dirty="0"/>
              <a:t> </a:t>
            </a:r>
            <a:r>
              <a:rPr lang="ru-RU" sz="2000" dirty="0" err="1"/>
              <a:t>крововиливи</a:t>
            </a:r>
            <a:r>
              <a:rPr lang="ru-RU" sz="2000" dirty="0"/>
              <a:t> і набряк </a:t>
            </a:r>
            <a:r>
              <a:rPr lang="ru-RU" sz="2000" dirty="0" err="1"/>
              <a:t>мозкової</a:t>
            </a:r>
            <a:r>
              <a:rPr lang="ru-RU" sz="2000" dirty="0"/>
              <a:t> </a:t>
            </a:r>
            <a:r>
              <a:rPr lang="ru-RU" sz="2000" dirty="0" err="1"/>
              <a:t>тканини</a:t>
            </a:r>
            <a:r>
              <a:rPr lang="ru-RU" sz="2000" dirty="0"/>
              <a:t>.</a:t>
            </a:r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b="1" dirty="0" err="1" smtClean="0"/>
              <a:t>Допомога</a:t>
            </a:r>
            <a:r>
              <a:rPr lang="ru-RU" sz="2000" b="1" dirty="0" smtClean="0"/>
              <a:t> </a:t>
            </a:r>
            <a:r>
              <a:rPr lang="ru-RU" sz="2000" b="1" dirty="0"/>
              <a:t>при </a:t>
            </a:r>
            <a:r>
              <a:rPr lang="ru-RU" sz="2000" b="1" dirty="0" err="1"/>
              <a:t>струсі</a:t>
            </a:r>
            <a:r>
              <a:rPr lang="ru-RU" sz="2000" b="1" dirty="0"/>
              <a:t> </a:t>
            </a:r>
            <a:r>
              <a:rPr lang="ru-RU" sz="2000" b="1" dirty="0" err="1"/>
              <a:t>мозку</a:t>
            </a:r>
            <a:r>
              <a:rPr lang="ru-RU" sz="2000" dirty="0"/>
              <a:t>: для </a:t>
            </a:r>
            <a:r>
              <a:rPr lang="ru-RU" sz="2000" dirty="0" err="1"/>
              <a:t>запобігання</a:t>
            </a:r>
            <a:r>
              <a:rPr lang="ru-RU" sz="2000" dirty="0"/>
              <a:t> </a:t>
            </a:r>
            <a:r>
              <a:rPr lang="ru-RU" sz="2000" dirty="0" err="1"/>
              <a:t>удушення</a:t>
            </a:r>
            <a:r>
              <a:rPr lang="ru-RU" sz="2000" dirty="0"/>
              <a:t> </a:t>
            </a:r>
            <a:r>
              <a:rPr lang="ru-RU" sz="2000" dirty="0" err="1"/>
              <a:t>потерпілого</a:t>
            </a:r>
            <a:r>
              <a:rPr lang="ru-RU" sz="2000" dirty="0"/>
              <a:t> у </a:t>
            </a:r>
            <a:r>
              <a:rPr lang="ru-RU" sz="2000" dirty="0" err="1"/>
              <a:t>несвідомому</a:t>
            </a:r>
            <a:r>
              <a:rPr lang="ru-RU" sz="2000" dirty="0"/>
              <a:t> </a:t>
            </a:r>
            <a:r>
              <a:rPr lang="ru-RU" sz="2000" dirty="0" err="1"/>
              <a:t>стані</a:t>
            </a:r>
            <a:r>
              <a:rPr lang="ru-RU" sz="2000" dirty="0"/>
              <a:t> від </a:t>
            </a:r>
            <a:r>
              <a:rPr lang="ru-RU" sz="2000" dirty="0" err="1"/>
              <a:t>западання</a:t>
            </a:r>
            <a:r>
              <a:rPr lang="ru-RU" sz="2000" dirty="0"/>
              <a:t> </a:t>
            </a:r>
            <a:r>
              <a:rPr lang="ru-RU" sz="2000" dirty="0" err="1"/>
              <a:t>язика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блювотних</a:t>
            </a:r>
            <a:r>
              <a:rPr lang="ru-RU" sz="2000" dirty="0"/>
              <a:t> </a:t>
            </a:r>
            <a:r>
              <a:rPr lang="ru-RU" sz="2000" dirty="0" err="1"/>
              <a:t>мас</a:t>
            </a:r>
            <a:r>
              <a:rPr lang="ru-RU" sz="2000" dirty="0"/>
              <a:t> </a:t>
            </a:r>
            <a:r>
              <a:rPr lang="ru-RU" sz="2000" dirty="0" err="1"/>
              <a:t>покладіть</a:t>
            </a:r>
            <a:r>
              <a:rPr lang="ru-RU" sz="2000" dirty="0"/>
              <a:t> його на </a:t>
            </a:r>
            <a:r>
              <a:rPr lang="ru-RU" sz="2000" dirty="0" err="1"/>
              <a:t>бік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на спину, при </a:t>
            </a:r>
            <a:r>
              <a:rPr lang="ru-RU" sz="2000" dirty="0" err="1"/>
              <a:t>цьому</a:t>
            </a:r>
            <a:r>
              <a:rPr lang="ru-RU" sz="2000" dirty="0"/>
              <a:t> голова </a:t>
            </a:r>
            <a:r>
              <a:rPr lang="ru-RU" sz="2000" dirty="0" err="1"/>
              <a:t>має</a:t>
            </a:r>
            <a:r>
              <a:rPr lang="ru-RU" sz="2000" dirty="0"/>
              <a:t> бути повернута на </a:t>
            </a:r>
            <a:r>
              <a:rPr lang="ru-RU" sz="2000" dirty="0" err="1"/>
              <a:t>бік</a:t>
            </a:r>
            <a:r>
              <a:rPr lang="ru-RU" sz="2000" dirty="0"/>
              <a:t>. На голову </a:t>
            </a:r>
            <a:r>
              <a:rPr lang="ru-RU" sz="2000" dirty="0" err="1"/>
              <a:t>покладіть</a:t>
            </a:r>
            <a:r>
              <a:rPr lang="ru-RU" sz="2000" dirty="0"/>
              <a:t> </a:t>
            </a:r>
            <a:r>
              <a:rPr lang="ru-RU" sz="2000" dirty="0" err="1"/>
              <a:t>охолоджувальні</a:t>
            </a:r>
            <a:r>
              <a:rPr lang="ru-RU" sz="2000" dirty="0"/>
              <a:t> </a:t>
            </a:r>
            <a:r>
              <a:rPr lang="ru-RU" sz="2000" dirty="0" err="1"/>
              <a:t>компреси</a:t>
            </a:r>
            <a:r>
              <a:rPr lang="ru-RU" sz="2000" dirty="0"/>
              <a:t>, при </a:t>
            </a:r>
            <a:r>
              <a:rPr lang="ru-RU" sz="2000" dirty="0" err="1"/>
              <a:t>відсутності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порушенні</a:t>
            </a:r>
            <a:r>
              <a:rPr lang="ru-RU" sz="2000" dirty="0"/>
              <a:t> </a:t>
            </a:r>
            <a:r>
              <a:rPr lang="ru-RU" sz="2000" dirty="0" err="1"/>
              <a:t>дихання</a:t>
            </a:r>
            <a:r>
              <a:rPr lang="ru-RU" sz="2000" dirty="0"/>
              <a:t> </a:t>
            </a:r>
            <a:r>
              <a:rPr lang="ru-RU" sz="2000" dirty="0" err="1"/>
              <a:t>зробіть</a:t>
            </a:r>
            <a:r>
              <a:rPr lang="ru-RU" sz="2000" dirty="0"/>
              <a:t> </a:t>
            </a:r>
            <a:r>
              <a:rPr lang="ru-RU" sz="2000" dirty="0" err="1"/>
              <a:t>штучне</a:t>
            </a:r>
            <a:r>
              <a:rPr lang="ru-RU" sz="2000" dirty="0"/>
              <a:t> </a:t>
            </a:r>
            <a:r>
              <a:rPr lang="ru-RU" sz="2000" dirty="0" err="1"/>
              <a:t>дихання</a:t>
            </a:r>
            <a:r>
              <a:rPr lang="ru-RU" sz="2000" dirty="0"/>
              <a:t>.</a:t>
            </a:r>
          </a:p>
          <a:p>
            <a:r>
              <a:rPr lang="ru-RU" sz="2000" dirty="0" err="1"/>
              <a:t>Потерпілого</a:t>
            </a:r>
            <a:r>
              <a:rPr lang="ru-RU" sz="2000" dirty="0"/>
              <a:t> </a:t>
            </a:r>
            <a:r>
              <a:rPr lang="ru-RU" sz="2000" dirty="0" err="1"/>
              <a:t>ні</a:t>
            </a:r>
            <a:r>
              <a:rPr lang="ru-RU" sz="2000" dirty="0"/>
              <a:t> в </a:t>
            </a:r>
            <a:r>
              <a:rPr lang="ru-RU" sz="2000" dirty="0" err="1"/>
              <a:t>якому</a:t>
            </a:r>
            <a:r>
              <a:rPr lang="ru-RU" sz="2000" dirty="0"/>
              <a:t> </a:t>
            </a:r>
            <a:r>
              <a:rPr lang="ru-RU" sz="2000" dirty="0" err="1"/>
              <a:t>разі</a:t>
            </a:r>
            <a:r>
              <a:rPr lang="ru-RU" sz="2000" dirty="0"/>
              <a:t> не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намагатися</a:t>
            </a:r>
            <a:r>
              <a:rPr lang="ru-RU" sz="2000" dirty="0"/>
              <a:t> </a:t>
            </a:r>
            <a:r>
              <a:rPr lang="ru-RU" sz="2000" dirty="0" err="1"/>
              <a:t>напоїти</a:t>
            </a:r>
            <a:r>
              <a:rPr lang="ru-RU" sz="2000" dirty="0"/>
              <a:t>! При </a:t>
            </a:r>
            <a:r>
              <a:rPr lang="ru-RU" sz="2000" dirty="0" err="1"/>
              <a:t>першій</a:t>
            </a:r>
            <a:r>
              <a:rPr lang="ru-RU" sz="2000" dirty="0"/>
              <a:t> </a:t>
            </a:r>
            <a:r>
              <a:rPr lang="ru-RU" sz="2000" dirty="0" err="1"/>
              <a:t>можливості</a:t>
            </a:r>
            <a:r>
              <a:rPr lang="ru-RU" sz="2000" dirty="0"/>
              <a:t> </a:t>
            </a:r>
            <a:r>
              <a:rPr lang="ru-RU" sz="2000" dirty="0" err="1"/>
              <a:t>потерпілого</a:t>
            </a:r>
            <a:r>
              <a:rPr lang="ru-RU" sz="2000" dirty="0"/>
              <a:t> треба </a:t>
            </a:r>
            <a:r>
              <a:rPr lang="ru-RU" sz="2000" dirty="0" err="1"/>
              <a:t>негайно</a:t>
            </a:r>
            <a:r>
              <a:rPr lang="ru-RU" sz="2000" dirty="0"/>
              <a:t> </a:t>
            </a:r>
            <a:r>
              <a:rPr lang="ru-RU" sz="2000" dirty="0" err="1"/>
              <a:t>госпіталізувати</a:t>
            </a:r>
            <a:r>
              <a:rPr lang="ru-RU" sz="2000" dirty="0"/>
              <a:t> до </a:t>
            </a:r>
            <a:r>
              <a:rPr lang="ru-RU" sz="2000" dirty="0" err="1"/>
              <a:t>лікарні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727280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88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44"/>
    </mc:Choice>
    <mc:Fallback>
      <p:transition spd="slow" advTm="1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06489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41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99"/>
    </mc:Choice>
    <mc:Fallback>
      <p:transition spd="slow" advTm="14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73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2"/>
    </mc:Choice>
    <mc:Fallback>
      <p:transition spd="slow" advTm="4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12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7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7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57"/>
    </mc:Choice>
    <mc:Fallback>
      <p:transition spd="slow" advTm="13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49694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35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6"/>
    </mc:Choice>
    <mc:Fallback>
      <p:transition spd="slow" advTm="9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50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8"/>
    </mc:Choice>
    <mc:Fallback>
      <p:transition spd="slow" advTm="9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ишукана">
  <a:themeElements>
    <a:clrScheme name="Вишукана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Вишукана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ишукана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998</TotalTime>
  <Words>6276</Words>
  <Application>Microsoft Office PowerPoint</Application>
  <PresentationFormat>Экран (4:3)</PresentationFormat>
  <Paragraphs>351</Paragraphs>
  <Slides>122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122</vt:i4>
      </vt:variant>
    </vt:vector>
  </HeadingPairs>
  <TitlesOfParts>
    <vt:vector size="128" baseType="lpstr">
      <vt:lpstr>Calibri</vt:lpstr>
      <vt:lpstr>Century Schoolbook</vt:lpstr>
      <vt:lpstr>Times New Roman</vt:lpstr>
      <vt:lpstr>Wingdings</vt:lpstr>
      <vt:lpstr>Wingdings 2</vt:lpstr>
      <vt:lpstr>Вишукана</vt:lpstr>
      <vt:lpstr>          Навчання з питань охорони праці та електробезпеки працівників/робітників в  КНП «МЛШМД» КМР»</vt:lpstr>
      <vt:lpstr>Презентация PowerPoint</vt:lpstr>
      <vt:lpstr>       Закон України «Про охорону праці» — Закон України, що визначає основні положення щодо реалізації конституційного права громадян на охорону їх життя і здоров'я у процесі трудової діяльності, регулює за участю відповідних державних органів відносини між власником підприємства, установи і організації або уповноваженим ним органом (далі — власник) і працівником з питань безпеки, гігієни праці та виробничого середовища і встановлює єдиний порядок організації охорони праці в Україні. Прийнятий 14 жовтня 1992 р.; закон діє у редакції від 21 листопада 2002 р. із наступними змінами.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внутрішнього трудового розпорядку </vt:lpstr>
      <vt:lpstr>Презентация PowerPoint</vt:lpstr>
      <vt:lpstr>Презентация PowerPoint</vt:lpstr>
      <vt:lpstr>Презентация PowerPoint</vt:lpstr>
      <vt:lpstr>Вибухонебезпека виробництва і вибухозахист</vt:lpstr>
      <vt:lpstr>ПОЖЕЖНА БЕЗПЕКА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ВИДИ ВОГНЕГАСНИКІВ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ПЕРВИННІ ЗАСОБИ ПОЖЕЖОГАСІННЯ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Електричні струми у природі</vt:lpstr>
      <vt:lpstr>Презентация PowerPoint</vt:lpstr>
      <vt:lpstr>ЕЛЕКТРОБЕЗПЕКА</vt:lpstr>
      <vt:lpstr>Презентация PowerPoint</vt:lpstr>
      <vt:lpstr>Презентация PowerPoint</vt:lpstr>
      <vt:lpstr>Електричний удар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Втрата свідомості (ВС) - це стан, коли потерпілий не реагує ні на що, нерухомий, не відповідає на запитання. Причини можуть бути різні, але всі вони пов'язані з ураженням центру свідомості мозку (при травмах, шоці, нестачі кисню, замерзанні тощо). Ознаки ВС виявляються у широкому спектрі симптомів, починаючи від шоку, непритомності, закінчуючи станом клінічної смерті. При ВС велику небезпеку для життя потерпілого становить западання язика і потрапляння блювотних мас у дихальні шляхи, що призводить до їх закупорювання.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УПРАВЛІННЯ РОБОТАМИ З ПРОФІЛАКТИКИ ТА ЛІКВІДАЦІЇ НАСЛІДКІВ АВАРІЙ</vt:lpstr>
      <vt:lpstr>Презентация PowerPoint</vt:lpstr>
      <vt:lpstr>Презентация PowerPoint</vt:lpstr>
      <vt:lpstr>У екстремальних ситуація, аби привернути увагу місцевих жителів, вмикають сирени. Якщо ви почуєте відповідний сигнал, потрібно негайно увімкнути гучномовець, радіоприймач або телевізор та слухати повідомлення оперативного чергового з надзвичайних ситуацій в облдержадміністрації, вчать черкащан в ОДА. На кожен випадок загрози надзвичайних ситуацій існують різні варіанти повідомлень, які коригуються з врахуванням конкретних подій. Інформація передається протягом 5 хвилин після подачі сигнальних звуків (сирен чи гудків). Вислухавши повідомлення від оперативного чергового кожен повинен виконувати отримані вказівки без паніки. У повідомленні зазначають: де та коли виникла надзвичайна ситуація; її масштаби; час початку та тривалість дії факторів ураження; яка територія (район, вулиці, будинки) потрапляє в зону ураження; як діяти у надзвичайній ситуації.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Організація навчання і перевірки знань працівників КЗ «Ліцей «Сокіл» Міської ради міста Кропивницького» з питань охорони праці та безпеки життєдіяльності</dc:title>
  <dc:creator>Алексей</dc:creator>
  <cp:lastModifiedBy>User</cp:lastModifiedBy>
  <cp:revision>84</cp:revision>
  <dcterms:created xsi:type="dcterms:W3CDTF">2020-05-20T18:13:32Z</dcterms:created>
  <dcterms:modified xsi:type="dcterms:W3CDTF">2021-10-05T15:19:43Z</dcterms:modified>
</cp:coreProperties>
</file>